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615" autoAdjust="0"/>
    <p:restoredTop sz="86399" autoAdjust="0"/>
  </p:normalViewPr>
  <p:slideViewPr>
    <p:cSldViewPr>
      <p:cViewPr varScale="1">
        <p:scale>
          <a:sx n="65" d="100"/>
          <a:sy n="65" d="100"/>
        </p:scale>
        <p:origin x="-77" y="-1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C8758-AB21-4784-9563-38E7AE11187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C105C-FB11-4B2D-9A0A-2D804DFF4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F123D-B4FB-4999-AB03-68467B97FC5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CEDE3-A77B-4709-950B-003886D2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заставка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1" y="-1131"/>
            <a:ext cx="9145131" cy="685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52196"/>
            <a:ext cx="9144000" cy="2405063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defTabSz="912703">
              <a:defRPr/>
            </a:pPr>
            <a:r>
              <a:rPr lang="ru-RU" sz="4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ВОЗНИКНОВЕНИЯ ТЕХНОГЕННЫХ ЧС </a:t>
            </a:r>
            <a:br>
              <a:rPr lang="ru-RU" sz="4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3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771071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65306" tIns="32653" rIns="65306" bIns="32653" anchor="ctr"/>
          <a:lstStyle/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ТРЕБОВАНИЯ</a:t>
            </a:r>
          </a:p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к нанесению графической и текстовой информации по рискам возникновения ЧС          на системах водоснабжения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51732" y="857250"/>
            <a:ext cx="8892268" cy="484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1" tIns="45682" rIns="91361" bIns="45682">
            <a:spAutoFit/>
          </a:bodyPr>
          <a:lstStyle/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Информация по рискам возникновения ЧС на системах водоснабжения отрабатывается в соответствии с общими требованиями, и во взаимодействии с органами местного самоуправления, с подразделениями федеральных органов исполнительной власти, руководителями организаций и предприятий. Информацию требуется отражать по следующим пунктам:  </a:t>
            </a:r>
          </a:p>
          <a:p>
            <a:pPr defTabSz="911569">
              <a:lnSpc>
                <a:spcPct val="150000"/>
              </a:lnSpc>
            </a:pPr>
            <a:endParaRPr lang="ru-RU" sz="900" dirty="0">
              <a:cs typeface="Times New Roman" pitchFamily="18" charset="0"/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граница застройки  сельского поселения, наносится красным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схема водоснабжения сельского поселения (трубопроводы, наносится линии синим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водозаборов, в данном пункте указывается объем перекачиваемой воды, % износа оборудования;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очистных сооружений, в данном пункте указывается % износа оборудования;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водонапорных башен, в данном пункте указывается % износа оборудования, объем;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сведения по объектам ЖКХ  сельского поселения, в данном пункте указывается  наименование объекта, количество объектов;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колодцев, в данном пункте указывается объем воды (дебит);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расчет сил и средств привлекаемых к ликвидации аварии на системах водоснабжения, в данном пункте указывается принадлежность подразделения, количество личного состава и техники, наносится в табличной форме;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таблица вызовов, в данном пункте указывается наименование подразделения привлекаемого на территории поселения для ликвидации ЧС, ФИО руководителя подразделения, контактный телефон (рабочий, мобильный);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вертолетные площадки, или участок местности способный принять вертолет без дополнительной подготовки на территории поселения,  в данном пункте указываются их координаты (широта, долгота); 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сведения о ЧС на территории сельского поселения, указываются за 4 прошлых года и за текущий год, </a:t>
            </a:r>
            <a:r>
              <a:rPr lang="ru-RU" sz="900" dirty="0"/>
              <a:t>в данном пункте указывается количество ЧС, количество пострадавших, спасенных, погибших,</a:t>
            </a:r>
            <a:r>
              <a:rPr lang="ru-RU" sz="900" dirty="0">
                <a:cs typeface="Times New Roman" pitchFamily="18" charset="0"/>
              </a:rPr>
              <a:t> а так же оценка риска возникновения ЧС, </a:t>
            </a:r>
            <a:r>
              <a:rPr lang="ru-RU" sz="900" dirty="0"/>
              <a:t>наносится в табличной форме;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наличие организаций СЭС для контроля качества воды, в данном пункте указывается адреса, ФИО, контактные телефоны;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условные обозначения наносятся согласно образца;</a:t>
            </a:r>
            <a:endParaRPr lang="ru-RU" sz="900" dirty="0"/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другие необходимые сведения с учетом особенностей территории.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553"/>
          <p:cNvSpPr txBox="1">
            <a:spLocks noChangeArrowheads="1"/>
          </p:cNvSpPr>
          <p:nvPr/>
        </p:nvSpPr>
        <p:spPr bwMode="auto">
          <a:xfrm>
            <a:off x="0" y="6804"/>
            <a:ext cx="9144000" cy="781389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33163" tIns="16584" rIns="33163" bIns="16584" anchor="ctr" anchorCtr="1">
            <a:spAutoFit/>
          </a:bodyPr>
          <a:lstStyle/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ПАСПОРТ ТЕРРИТОРИИ СЕЛЬСКОГО ПОСЕЛЕНИЯ</a:t>
            </a:r>
          </a:p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Риски возникновения ЧС на объектах ЖКХ (системы водоснабжения)</a:t>
            </a:r>
          </a:p>
          <a:p>
            <a:pPr algn="ctr" defTabSz="912703">
              <a:lnSpc>
                <a:spcPct val="90000"/>
              </a:lnSpc>
            </a:pPr>
            <a:r>
              <a:rPr lang="ru-RU" dirty="0"/>
              <a:t>на территории села Ольгино Чистоозерного муниципального района</a:t>
            </a:r>
          </a:p>
        </p:txBody>
      </p:sp>
      <p:sp>
        <p:nvSpPr>
          <p:cNvPr id="35" name="Полилиния 34"/>
          <p:cNvSpPr/>
          <p:nvPr/>
        </p:nvSpPr>
        <p:spPr>
          <a:xfrm>
            <a:off x="7143750" y="1143001"/>
            <a:ext cx="1754188" cy="709839"/>
          </a:xfrm>
          <a:custGeom>
            <a:avLst/>
            <a:gdLst>
              <a:gd name="connsiteX0" fmla="*/ 299896 w 1753534"/>
              <a:gd name="connsiteY0" fmla="*/ 46653 h 709127"/>
              <a:gd name="connsiteX1" fmla="*/ 271904 w 1753534"/>
              <a:gd name="connsiteY1" fmla="*/ 18662 h 709127"/>
              <a:gd name="connsiteX2" fmla="*/ 215920 w 1753534"/>
              <a:gd name="connsiteY2" fmla="*/ 0 h 709127"/>
              <a:gd name="connsiteX3" fmla="*/ 85292 w 1753534"/>
              <a:gd name="connsiteY3" fmla="*/ 9331 h 709127"/>
              <a:gd name="connsiteX4" fmla="*/ 66630 w 1753534"/>
              <a:gd name="connsiteY4" fmla="*/ 27992 h 709127"/>
              <a:gd name="connsiteX5" fmla="*/ 29308 w 1753534"/>
              <a:gd name="connsiteY5" fmla="*/ 111968 h 709127"/>
              <a:gd name="connsiteX6" fmla="*/ 57300 w 1753534"/>
              <a:gd name="connsiteY6" fmla="*/ 242596 h 709127"/>
              <a:gd name="connsiteX7" fmla="*/ 85292 w 1753534"/>
              <a:gd name="connsiteY7" fmla="*/ 251927 h 709127"/>
              <a:gd name="connsiteX8" fmla="*/ 103953 w 1753534"/>
              <a:gd name="connsiteY8" fmla="*/ 559837 h 709127"/>
              <a:gd name="connsiteX9" fmla="*/ 150606 w 1753534"/>
              <a:gd name="connsiteY9" fmla="*/ 615821 h 709127"/>
              <a:gd name="connsiteX10" fmla="*/ 234581 w 1753534"/>
              <a:gd name="connsiteY10" fmla="*/ 653143 h 709127"/>
              <a:gd name="connsiteX11" fmla="*/ 262573 w 1753534"/>
              <a:gd name="connsiteY11" fmla="*/ 662474 h 709127"/>
              <a:gd name="connsiteX12" fmla="*/ 318557 w 1753534"/>
              <a:gd name="connsiteY12" fmla="*/ 690466 h 709127"/>
              <a:gd name="connsiteX13" fmla="*/ 430524 w 1753534"/>
              <a:gd name="connsiteY13" fmla="*/ 681135 h 709127"/>
              <a:gd name="connsiteX14" fmla="*/ 486508 w 1753534"/>
              <a:gd name="connsiteY14" fmla="*/ 671804 h 709127"/>
              <a:gd name="connsiteX15" fmla="*/ 803749 w 1753534"/>
              <a:gd name="connsiteY15" fmla="*/ 681135 h 709127"/>
              <a:gd name="connsiteX16" fmla="*/ 831740 w 1753534"/>
              <a:gd name="connsiteY16" fmla="*/ 690466 h 709127"/>
              <a:gd name="connsiteX17" fmla="*/ 906385 w 1753534"/>
              <a:gd name="connsiteY17" fmla="*/ 709127 h 709127"/>
              <a:gd name="connsiteX18" fmla="*/ 1037014 w 1753534"/>
              <a:gd name="connsiteY18" fmla="*/ 699796 h 709127"/>
              <a:gd name="connsiteX19" fmla="*/ 1065006 w 1753534"/>
              <a:gd name="connsiteY19" fmla="*/ 681135 h 709127"/>
              <a:gd name="connsiteX20" fmla="*/ 1120989 w 1753534"/>
              <a:gd name="connsiteY20" fmla="*/ 662474 h 709127"/>
              <a:gd name="connsiteX21" fmla="*/ 1195634 w 1753534"/>
              <a:gd name="connsiteY21" fmla="*/ 634482 h 709127"/>
              <a:gd name="connsiteX22" fmla="*/ 1270279 w 1753534"/>
              <a:gd name="connsiteY22" fmla="*/ 578498 h 709127"/>
              <a:gd name="connsiteX23" fmla="*/ 1307602 w 1753534"/>
              <a:gd name="connsiteY23" fmla="*/ 569168 h 709127"/>
              <a:gd name="connsiteX24" fmla="*/ 1335594 w 1753534"/>
              <a:gd name="connsiteY24" fmla="*/ 550507 h 709127"/>
              <a:gd name="connsiteX25" fmla="*/ 1372916 w 1753534"/>
              <a:gd name="connsiteY25" fmla="*/ 541176 h 709127"/>
              <a:gd name="connsiteX26" fmla="*/ 1643504 w 1753534"/>
              <a:gd name="connsiteY26" fmla="*/ 522515 h 709127"/>
              <a:gd name="connsiteX27" fmla="*/ 1671496 w 1753534"/>
              <a:gd name="connsiteY27" fmla="*/ 513184 h 709127"/>
              <a:gd name="connsiteX28" fmla="*/ 1736810 w 1753534"/>
              <a:gd name="connsiteY28" fmla="*/ 494523 h 709127"/>
              <a:gd name="connsiteX29" fmla="*/ 1736810 w 1753534"/>
              <a:gd name="connsiteY29" fmla="*/ 419878 h 709127"/>
              <a:gd name="connsiteX30" fmla="*/ 1718149 w 1753534"/>
              <a:gd name="connsiteY30" fmla="*/ 363894 h 709127"/>
              <a:gd name="connsiteX31" fmla="*/ 1671496 w 1753534"/>
              <a:gd name="connsiteY31" fmla="*/ 326572 h 709127"/>
              <a:gd name="connsiteX32" fmla="*/ 1634173 w 1753534"/>
              <a:gd name="connsiteY32" fmla="*/ 317241 h 709127"/>
              <a:gd name="connsiteX33" fmla="*/ 1596851 w 1753534"/>
              <a:gd name="connsiteY33" fmla="*/ 298580 h 709127"/>
              <a:gd name="connsiteX34" fmla="*/ 1484883 w 1753534"/>
              <a:gd name="connsiteY34" fmla="*/ 289249 h 709127"/>
              <a:gd name="connsiteX35" fmla="*/ 1456892 w 1753534"/>
              <a:gd name="connsiteY35" fmla="*/ 279919 h 709127"/>
              <a:gd name="connsiteX36" fmla="*/ 1391577 w 1753534"/>
              <a:gd name="connsiteY36" fmla="*/ 261258 h 709127"/>
              <a:gd name="connsiteX37" fmla="*/ 1354255 w 1753534"/>
              <a:gd name="connsiteY37" fmla="*/ 242596 h 709127"/>
              <a:gd name="connsiteX38" fmla="*/ 1298271 w 1753534"/>
              <a:gd name="connsiteY38" fmla="*/ 205274 h 709127"/>
              <a:gd name="connsiteX39" fmla="*/ 1242287 w 1753534"/>
              <a:gd name="connsiteY39" fmla="*/ 177282 h 709127"/>
              <a:gd name="connsiteX40" fmla="*/ 1223626 w 1753534"/>
              <a:gd name="connsiteY40" fmla="*/ 149290 h 709127"/>
              <a:gd name="connsiteX41" fmla="*/ 1167643 w 1753534"/>
              <a:gd name="connsiteY41" fmla="*/ 111968 h 709127"/>
              <a:gd name="connsiteX42" fmla="*/ 1139651 w 1753534"/>
              <a:gd name="connsiteY42" fmla="*/ 93307 h 709127"/>
              <a:gd name="connsiteX43" fmla="*/ 1102328 w 1753534"/>
              <a:gd name="connsiteY43" fmla="*/ 83976 h 709127"/>
              <a:gd name="connsiteX44" fmla="*/ 869063 w 1753534"/>
              <a:gd name="connsiteY44" fmla="*/ 93307 h 709127"/>
              <a:gd name="connsiteX45" fmla="*/ 841071 w 1753534"/>
              <a:gd name="connsiteY45" fmla="*/ 102637 h 709127"/>
              <a:gd name="connsiteX46" fmla="*/ 775757 w 1753534"/>
              <a:gd name="connsiteY46" fmla="*/ 121298 h 709127"/>
              <a:gd name="connsiteX47" fmla="*/ 645128 w 1753534"/>
              <a:gd name="connsiteY47" fmla="*/ 111968 h 709127"/>
              <a:gd name="connsiteX48" fmla="*/ 617136 w 1753534"/>
              <a:gd name="connsiteY48" fmla="*/ 102637 h 709127"/>
              <a:gd name="connsiteX49" fmla="*/ 579814 w 1753534"/>
              <a:gd name="connsiteY49" fmla="*/ 93307 h 709127"/>
              <a:gd name="connsiteX50" fmla="*/ 551822 w 1753534"/>
              <a:gd name="connsiteY50" fmla="*/ 74645 h 709127"/>
              <a:gd name="connsiteX51" fmla="*/ 523830 w 1753534"/>
              <a:gd name="connsiteY51" fmla="*/ 65315 h 709127"/>
              <a:gd name="connsiteX52" fmla="*/ 449185 w 1753534"/>
              <a:gd name="connsiteY52" fmla="*/ 9331 h 709127"/>
              <a:gd name="connsiteX53" fmla="*/ 365210 w 1753534"/>
              <a:gd name="connsiteY53" fmla="*/ 18662 h 709127"/>
              <a:gd name="connsiteX54" fmla="*/ 299896 w 1753534"/>
              <a:gd name="connsiteY54" fmla="*/ 46653 h 70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753534" h="709127">
                <a:moveTo>
                  <a:pt x="299896" y="46653"/>
                </a:moveTo>
                <a:cubicBezTo>
                  <a:pt x="284345" y="46653"/>
                  <a:pt x="283439" y="25070"/>
                  <a:pt x="271904" y="18662"/>
                </a:cubicBezTo>
                <a:cubicBezTo>
                  <a:pt x="254709" y="9109"/>
                  <a:pt x="215920" y="0"/>
                  <a:pt x="215920" y="0"/>
                </a:cubicBezTo>
                <a:cubicBezTo>
                  <a:pt x="172377" y="3110"/>
                  <a:pt x="128198" y="1286"/>
                  <a:pt x="85292" y="9331"/>
                </a:cubicBezTo>
                <a:cubicBezTo>
                  <a:pt x="76646" y="10952"/>
                  <a:pt x="70564" y="20124"/>
                  <a:pt x="66630" y="27992"/>
                </a:cubicBezTo>
                <a:cubicBezTo>
                  <a:pt x="0" y="161250"/>
                  <a:pt x="84205" y="29621"/>
                  <a:pt x="29308" y="111968"/>
                </a:cubicBezTo>
                <a:cubicBezTo>
                  <a:pt x="32626" y="151787"/>
                  <a:pt x="13739" y="216460"/>
                  <a:pt x="57300" y="242596"/>
                </a:cubicBezTo>
                <a:cubicBezTo>
                  <a:pt x="65734" y="247656"/>
                  <a:pt x="75961" y="248817"/>
                  <a:pt x="85292" y="251927"/>
                </a:cubicBezTo>
                <a:cubicBezTo>
                  <a:pt x="120328" y="392080"/>
                  <a:pt x="67305" y="168927"/>
                  <a:pt x="103953" y="559837"/>
                </a:cubicBezTo>
                <a:cubicBezTo>
                  <a:pt x="105197" y="573107"/>
                  <a:pt x="143792" y="610143"/>
                  <a:pt x="150606" y="615821"/>
                </a:cubicBezTo>
                <a:cubicBezTo>
                  <a:pt x="180178" y="640464"/>
                  <a:pt x="193897" y="639581"/>
                  <a:pt x="234581" y="653143"/>
                </a:cubicBezTo>
                <a:cubicBezTo>
                  <a:pt x="243912" y="656253"/>
                  <a:pt x="254389" y="657018"/>
                  <a:pt x="262573" y="662474"/>
                </a:cubicBezTo>
                <a:cubicBezTo>
                  <a:pt x="298749" y="686591"/>
                  <a:pt x="279926" y="677589"/>
                  <a:pt x="318557" y="690466"/>
                </a:cubicBezTo>
                <a:cubicBezTo>
                  <a:pt x="355879" y="687356"/>
                  <a:pt x="393301" y="685271"/>
                  <a:pt x="430524" y="681135"/>
                </a:cubicBezTo>
                <a:cubicBezTo>
                  <a:pt x="449327" y="679046"/>
                  <a:pt x="467589" y="671804"/>
                  <a:pt x="486508" y="671804"/>
                </a:cubicBezTo>
                <a:cubicBezTo>
                  <a:pt x="592301" y="671804"/>
                  <a:pt x="698002" y="678025"/>
                  <a:pt x="803749" y="681135"/>
                </a:cubicBezTo>
                <a:cubicBezTo>
                  <a:pt x="813079" y="684245"/>
                  <a:pt x="822251" y="687878"/>
                  <a:pt x="831740" y="690466"/>
                </a:cubicBezTo>
                <a:cubicBezTo>
                  <a:pt x="856484" y="697214"/>
                  <a:pt x="906385" y="709127"/>
                  <a:pt x="906385" y="709127"/>
                </a:cubicBezTo>
                <a:cubicBezTo>
                  <a:pt x="949928" y="706017"/>
                  <a:pt x="994024" y="707382"/>
                  <a:pt x="1037014" y="699796"/>
                </a:cubicBezTo>
                <a:cubicBezTo>
                  <a:pt x="1048057" y="697847"/>
                  <a:pt x="1054759" y="685689"/>
                  <a:pt x="1065006" y="681135"/>
                </a:cubicBezTo>
                <a:cubicBezTo>
                  <a:pt x="1082981" y="673146"/>
                  <a:pt x="1103395" y="671271"/>
                  <a:pt x="1120989" y="662474"/>
                </a:cubicBezTo>
                <a:cubicBezTo>
                  <a:pt x="1169782" y="638078"/>
                  <a:pt x="1144818" y="647187"/>
                  <a:pt x="1195634" y="634482"/>
                </a:cubicBezTo>
                <a:cubicBezTo>
                  <a:pt x="1216359" y="613758"/>
                  <a:pt x="1242149" y="585530"/>
                  <a:pt x="1270279" y="578498"/>
                </a:cubicBezTo>
                <a:lnTo>
                  <a:pt x="1307602" y="569168"/>
                </a:lnTo>
                <a:cubicBezTo>
                  <a:pt x="1316933" y="562948"/>
                  <a:pt x="1325287" y="554924"/>
                  <a:pt x="1335594" y="550507"/>
                </a:cubicBezTo>
                <a:cubicBezTo>
                  <a:pt x="1347381" y="545455"/>
                  <a:pt x="1360341" y="543691"/>
                  <a:pt x="1372916" y="541176"/>
                </a:cubicBezTo>
                <a:cubicBezTo>
                  <a:pt x="1472564" y="521246"/>
                  <a:pt x="1512050" y="528230"/>
                  <a:pt x="1643504" y="522515"/>
                </a:cubicBezTo>
                <a:cubicBezTo>
                  <a:pt x="1652835" y="519405"/>
                  <a:pt x="1662039" y="515886"/>
                  <a:pt x="1671496" y="513184"/>
                </a:cubicBezTo>
                <a:cubicBezTo>
                  <a:pt x="1753534" y="489743"/>
                  <a:pt x="1669674" y="516900"/>
                  <a:pt x="1736810" y="494523"/>
                </a:cubicBezTo>
                <a:cubicBezTo>
                  <a:pt x="1749758" y="455676"/>
                  <a:pt x="1750321" y="469419"/>
                  <a:pt x="1736810" y="419878"/>
                </a:cubicBezTo>
                <a:cubicBezTo>
                  <a:pt x="1731634" y="400900"/>
                  <a:pt x="1732059" y="377803"/>
                  <a:pt x="1718149" y="363894"/>
                </a:cubicBezTo>
                <a:cubicBezTo>
                  <a:pt x="1703101" y="348847"/>
                  <a:pt x="1692092" y="335399"/>
                  <a:pt x="1671496" y="326572"/>
                </a:cubicBezTo>
                <a:cubicBezTo>
                  <a:pt x="1659709" y="321520"/>
                  <a:pt x="1646180" y="321744"/>
                  <a:pt x="1634173" y="317241"/>
                </a:cubicBezTo>
                <a:cubicBezTo>
                  <a:pt x="1621150" y="312357"/>
                  <a:pt x="1610522" y="301143"/>
                  <a:pt x="1596851" y="298580"/>
                </a:cubicBezTo>
                <a:cubicBezTo>
                  <a:pt x="1560040" y="291678"/>
                  <a:pt x="1522206" y="292359"/>
                  <a:pt x="1484883" y="289249"/>
                </a:cubicBezTo>
                <a:cubicBezTo>
                  <a:pt x="1475553" y="286139"/>
                  <a:pt x="1466349" y="282621"/>
                  <a:pt x="1456892" y="279919"/>
                </a:cubicBezTo>
                <a:cubicBezTo>
                  <a:pt x="1433230" y="273159"/>
                  <a:pt x="1413939" y="270842"/>
                  <a:pt x="1391577" y="261258"/>
                </a:cubicBezTo>
                <a:cubicBezTo>
                  <a:pt x="1378792" y="255779"/>
                  <a:pt x="1366182" y="249752"/>
                  <a:pt x="1354255" y="242596"/>
                </a:cubicBezTo>
                <a:cubicBezTo>
                  <a:pt x="1335023" y="231057"/>
                  <a:pt x="1319548" y="212367"/>
                  <a:pt x="1298271" y="205274"/>
                </a:cubicBezTo>
                <a:cubicBezTo>
                  <a:pt x="1259640" y="192397"/>
                  <a:pt x="1278463" y="201399"/>
                  <a:pt x="1242287" y="177282"/>
                </a:cubicBezTo>
                <a:cubicBezTo>
                  <a:pt x="1236067" y="167951"/>
                  <a:pt x="1232065" y="156675"/>
                  <a:pt x="1223626" y="149290"/>
                </a:cubicBezTo>
                <a:cubicBezTo>
                  <a:pt x="1206747" y="134521"/>
                  <a:pt x="1186304" y="124409"/>
                  <a:pt x="1167643" y="111968"/>
                </a:cubicBezTo>
                <a:cubicBezTo>
                  <a:pt x="1158312" y="105748"/>
                  <a:pt x="1150530" y="96027"/>
                  <a:pt x="1139651" y="93307"/>
                </a:cubicBezTo>
                <a:lnTo>
                  <a:pt x="1102328" y="83976"/>
                </a:lnTo>
                <a:cubicBezTo>
                  <a:pt x="1024573" y="87086"/>
                  <a:pt x="946682" y="87763"/>
                  <a:pt x="869063" y="93307"/>
                </a:cubicBezTo>
                <a:cubicBezTo>
                  <a:pt x="859253" y="94008"/>
                  <a:pt x="850528" y="99935"/>
                  <a:pt x="841071" y="102637"/>
                </a:cubicBezTo>
                <a:cubicBezTo>
                  <a:pt x="759059" y="126069"/>
                  <a:pt x="842872" y="98928"/>
                  <a:pt x="775757" y="121298"/>
                </a:cubicBezTo>
                <a:cubicBezTo>
                  <a:pt x="732214" y="118188"/>
                  <a:pt x="688483" y="117068"/>
                  <a:pt x="645128" y="111968"/>
                </a:cubicBezTo>
                <a:cubicBezTo>
                  <a:pt x="635360" y="110819"/>
                  <a:pt x="626593" y="105339"/>
                  <a:pt x="617136" y="102637"/>
                </a:cubicBezTo>
                <a:cubicBezTo>
                  <a:pt x="604806" y="99114"/>
                  <a:pt x="592255" y="96417"/>
                  <a:pt x="579814" y="93307"/>
                </a:cubicBezTo>
                <a:cubicBezTo>
                  <a:pt x="570483" y="87086"/>
                  <a:pt x="561852" y="79660"/>
                  <a:pt x="551822" y="74645"/>
                </a:cubicBezTo>
                <a:cubicBezTo>
                  <a:pt x="543025" y="70247"/>
                  <a:pt x="531698" y="71216"/>
                  <a:pt x="523830" y="65315"/>
                </a:cubicBezTo>
                <a:cubicBezTo>
                  <a:pt x="438055" y="984"/>
                  <a:pt x="512427" y="30412"/>
                  <a:pt x="449185" y="9331"/>
                </a:cubicBezTo>
                <a:cubicBezTo>
                  <a:pt x="421193" y="12441"/>
                  <a:pt x="393091" y="14679"/>
                  <a:pt x="365210" y="18662"/>
                </a:cubicBezTo>
                <a:cubicBezTo>
                  <a:pt x="287091" y="29822"/>
                  <a:pt x="315447" y="46653"/>
                  <a:pt x="299896" y="46653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27944" name="Group 296"/>
          <p:cNvGraphicFramePr>
            <a:graphicFrameLocks noGrp="1"/>
          </p:cNvGraphicFramePr>
          <p:nvPr/>
        </p:nvGraphicFramePr>
        <p:xfrm>
          <a:off x="0" y="866321"/>
          <a:ext cx="9144000" cy="1184956"/>
        </p:xfrm>
        <a:graphic>
          <a:graphicData uri="http://schemas.openxmlformats.org/drawingml/2006/table">
            <a:tbl>
              <a:tblPr/>
              <a:tblGrid>
                <a:gridCol w="1179286"/>
                <a:gridCol w="1307420"/>
                <a:gridCol w="1344839"/>
                <a:gridCol w="1215571"/>
                <a:gridCol w="1317625"/>
                <a:gridCol w="2779259"/>
              </a:tblGrid>
              <a:tr h="285750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риска возникновения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456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водоснабжения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водоснабжения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водоснабжения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водоснабжения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водоснабжения не зафиксировано</a:t>
                      </a:r>
                    </a:p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</a:tr>
            </a:tbl>
          </a:graphicData>
        </a:graphic>
      </p:graphicFrame>
      <p:sp>
        <p:nvSpPr>
          <p:cNvPr id="27893" name="AutoShape 252"/>
          <p:cNvSpPr>
            <a:spLocks noChangeArrowheads="1"/>
          </p:cNvSpPr>
          <p:nvPr/>
        </p:nvSpPr>
        <p:spPr bwMode="auto">
          <a:xfrm>
            <a:off x="2360840" y="2863170"/>
            <a:ext cx="1348241" cy="461544"/>
          </a:xfrm>
          <a:prstGeom prst="wedgeRectCallout">
            <a:avLst>
              <a:gd name="adj1" fmla="val 9546"/>
              <a:gd name="adj2" fmla="val -80037"/>
            </a:avLst>
          </a:prstGeom>
          <a:solidFill>
            <a:schemeClr val="accent1">
              <a:alpha val="8509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600" dirty="0" err="1">
                <a:cs typeface="Times New Roman" pitchFamily="18" charset="0"/>
              </a:rPr>
              <a:t>Частотник</a:t>
            </a:r>
            <a:endParaRPr lang="ru-RU" sz="600" dirty="0">
              <a:cs typeface="Times New Roman" pitchFamily="18" charset="0"/>
            </a:endParaRP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% износа оборудования 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5 %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Порядок подачи  воды  - насосом.</a:t>
            </a:r>
            <a:endParaRPr lang="ru-RU" sz="600" dirty="0">
              <a:cs typeface="Times New Roman" pitchFamily="18" charset="0"/>
            </a:endParaRPr>
          </a:p>
        </p:txBody>
      </p:sp>
      <p:sp>
        <p:nvSpPr>
          <p:cNvPr id="27894" name="AutoShape 252"/>
          <p:cNvSpPr>
            <a:spLocks noChangeArrowheads="1"/>
          </p:cNvSpPr>
          <p:nvPr/>
        </p:nvSpPr>
        <p:spPr bwMode="auto">
          <a:xfrm>
            <a:off x="5137831" y="2092099"/>
            <a:ext cx="819215" cy="292267"/>
          </a:xfrm>
          <a:prstGeom prst="wedgeRectCallout">
            <a:avLst>
              <a:gd name="adj1" fmla="val -44019"/>
              <a:gd name="adj2" fmla="val 120657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7895" name="AutoShape 252"/>
          <p:cNvSpPr>
            <a:spLocks noChangeArrowheads="1"/>
          </p:cNvSpPr>
          <p:nvPr/>
        </p:nvSpPr>
        <p:spPr bwMode="auto">
          <a:xfrm>
            <a:off x="5806849" y="4303260"/>
            <a:ext cx="1183096" cy="369211"/>
          </a:xfrm>
          <a:prstGeom prst="wedgeRectCallout">
            <a:avLst>
              <a:gd name="adj1" fmla="val -50343"/>
              <a:gd name="adj2" fmla="val -15407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600" dirty="0">
                <a:cs typeface="Times New Roman" pitchFamily="18" charset="0"/>
              </a:rPr>
              <a:t>Характеристика трубопровода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Диаметр – 100 мм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Давление – 8 МПа</a:t>
            </a:r>
          </a:p>
        </p:txBody>
      </p:sp>
      <p:sp>
        <p:nvSpPr>
          <p:cNvPr id="27896" name="AutoShape 820"/>
          <p:cNvSpPr>
            <a:spLocks noChangeArrowheads="1"/>
          </p:cNvSpPr>
          <p:nvPr/>
        </p:nvSpPr>
        <p:spPr bwMode="auto">
          <a:xfrm flipH="1">
            <a:off x="7615464" y="6427107"/>
            <a:ext cx="1452998" cy="409585"/>
          </a:xfrm>
          <a:prstGeom prst="wedgeRectCallout">
            <a:avLst>
              <a:gd name="adj1" fmla="val 23514"/>
              <a:gd name="adj2" fmla="val -34741"/>
            </a:avLst>
          </a:prstGeom>
          <a:solidFill>
            <a:srgbClr val="FF0000">
              <a:alpha val="4588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600" u="sng" dirty="0">
                <a:latin typeface="Arial" pitchFamily="34" charset="0"/>
              </a:rPr>
              <a:t>СЭС Чистоозерного</a:t>
            </a:r>
            <a:r>
              <a:rPr lang="ru-RU" sz="600" u="sng" dirty="0">
                <a:latin typeface="Calibri" pitchFamily="34" charset="0"/>
              </a:rPr>
              <a:t> района</a:t>
            </a:r>
          </a:p>
          <a:p>
            <a:pPr algn="ctr" defTabSz="1494339"/>
            <a:r>
              <a:rPr lang="ru-RU" sz="600" i="1" dirty="0">
                <a:latin typeface="Arial" pitchFamily="34" charset="0"/>
              </a:rPr>
              <a:t>Васина Наталья Александровна</a:t>
            </a:r>
          </a:p>
          <a:p>
            <a:pPr algn="ctr" defTabSz="1494339"/>
            <a:r>
              <a:rPr lang="ru-RU" sz="600" i="1" dirty="0">
                <a:latin typeface="Calibri" pitchFamily="34" charset="0"/>
              </a:rPr>
              <a:t>тел. </a:t>
            </a:r>
            <a:r>
              <a:rPr lang="ru-RU" sz="600" i="1" dirty="0">
                <a:latin typeface="Arial" pitchFamily="34" charset="0"/>
              </a:rPr>
              <a:t>91-367</a:t>
            </a:r>
            <a:r>
              <a:rPr lang="ru-RU" sz="600" i="1" dirty="0">
                <a:latin typeface="Calibri" pitchFamily="34" charset="0"/>
              </a:rPr>
              <a:t> </a:t>
            </a:r>
          </a:p>
        </p:txBody>
      </p:sp>
      <p:sp>
        <p:nvSpPr>
          <p:cNvPr id="27897" name="AutoShape 252"/>
          <p:cNvSpPr>
            <a:spLocks noChangeArrowheads="1"/>
          </p:cNvSpPr>
          <p:nvPr/>
        </p:nvSpPr>
        <p:spPr bwMode="auto">
          <a:xfrm>
            <a:off x="7606393" y="2039938"/>
            <a:ext cx="819215" cy="276878"/>
          </a:xfrm>
          <a:prstGeom prst="wedgeRectCallout">
            <a:avLst>
              <a:gd name="adj1" fmla="val -42185"/>
              <a:gd name="adj2" fmla="val 124032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6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7898" name="AutoShape 252"/>
          <p:cNvSpPr>
            <a:spLocks noChangeArrowheads="1"/>
          </p:cNvSpPr>
          <p:nvPr/>
        </p:nvSpPr>
        <p:spPr bwMode="auto">
          <a:xfrm>
            <a:off x="6628947" y="2092099"/>
            <a:ext cx="819215" cy="292267"/>
          </a:xfrm>
          <a:prstGeom prst="wedgeRectCallout">
            <a:avLst>
              <a:gd name="adj1" fmla="val -42306"/>
              <a:gd name="adj2" fmla="val 124130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7924" name="Rectangle 276"/>
          <p:cNvSpPr>
            <a:spLocks noChangeArrowheads="1"/>
          </p:cNvSpPr>
          <p:nvPr/>
        </p:nvSpPr>
        <p:spPr bwMode="auto">
          <a:xfrm>
            <a:off x="4417786" y="2092099"/>
            <a:ext cx="131952" cy="15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5306" tIns="32653" rIns="65306" bIns="32653">
            <a:spAutoFit/>
          </a:bodyPr>
          <a:lstStyle/>
          <a:p>
            <a:endParaRPr lang="ru-RU" sz="600" dirty="0">
              <a:cs typeface="Times New Roman" pitchFamily="18" charset="0"/>
            </a:endParaRPr>
          </a:p>
        </p:txBody>
      </p:sp>
      <p:sp>
        <p:nvSpPr>
          <p:cNvPr id="27931" name="Rectangle 283"/>
          <p:cNvSpPr>
            <a:spLocks noChangeArrowheads="1"/>
          </p:cNvSpPr>
          <p:nvPr/>
        </p:nvSpPr>
        <p:spPr bwMode="auto">
          <a:xfrm>
            <a:off x="0" y="6980465"/>
            <a:ext cx="131952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5306" tIns="32653" rIns="65306" bIns="32653">
            <a:spAutoFit/>
          </a:bodyPr>
          <a:lstStyle/>
          <a:p>
            <a:endParaRPr lang="ru-RU" sz="1300" dirty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27946" name="Rectangle 48"/>
          <p:cNvSpPr>
            <a:spLocks noChangeArrowheads="1"/>
          </p:cNvSpPr>
          <p:nvPr/>
        </p:nvSpPr>
        <p:spPr bwMode="auto">
          <a:xfrm>
            <a:off x="923018" y="1577296"/>
            <a:ext cx="8220982" cy="5099276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651931"/>
            <a:endParaRPr lang="ru-RU" sz="1400" dirty="0">
              <a:latin typeface="Calibri" pitchFamily="34" charset="0"/>
            </a:endParaRPr>
          </a:p>
        </p:txBody>
      </p:sp>
      <p:sp>
        <p:nvSpPr>
          <p:cNvPr id="27947" name="Rectangle 162"/>
          <p:cNvSpPr>
            <a:spLocks noChangeArrowheads="1"/>
          </p:cNvSpPr>
          <p:nvPr/>
        </p:nvSpPr>
        <p:spPr bwMode="auto">
          <a:xfrm>
            <a:off x="4592411" y="2960688"/>
            <a:ext cx="907143" cy="11305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7948" name="AutoShape 4"/>
          <p:cNvCxnSpPr>
            <a:cxnSpLocks noChangeShapeType="1"/>
          </p:cNvCxnSpPr>
          <p:nvPr/>
        </p:nvCxnSpPr>
        <p:spPr bwMode="auto">
          <a:xfrm>
            <a:off x="964974" y="6224134"/>
            <a:ext cx="256948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949" name="AutoShape 5"/>
          <p:cNvCxnSpPr>
            <a:cxnSpLocks noChangeShapeType="1"/>
          </p:cNvCxnSpPr>
          <p:nvPr/>
        </p:nvCxnSpPr>
        <p:spPr bwMode="auto">
          <a:xfrm>
            <a:off x="964974" y="5965599"/>
            <a:ext cx="264545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950" name="Rectangle 7"/>
          <p:cNvSpPr>
            <a:spLocks noChangeArrowheads="1"/>
          </p:cNvSpPr>
          <p:nvPr/>
        </p:nvSpPr>
        <p:spPr bwMode="auto">
          <a:xfrm>
            <a:off x="3459617" y="4592411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1" name="Rectangle 8"/>
          <p:cNvSpPr>
            <a:spLocks noChangeArrowheads="1"/>
          </p:cNvSpPr>
          <p:nvPr/>
        </p:nvSpPr>
        <p:spPr bwMode="auto">
          <a:xfrm>
            <a:off x="3459617" y="4421188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2" name="Rectangle 9"/>
          <p:cNvSpPr>
            <a:spLocks noChangeArrowheads="1"/>
          </p:cNvSpPr>
          <p:nvPr/>
        </p:nvSpPr>
        <p:spPr bwMode="auto">
          <a:xfrm>
            <a:off x="2476500" y="5794375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3" name="Rectangle 10"/>
          <p:cNvSpPr>
            <a:spLocks noChangeArrowheads="1"/>
          </p:cNvSpPr>
          <p:nvPr/>
        </p:nvSpPr>
        <p:spPr bwMode="auto">
          <a:xfrm>
            <a:off x="2325688" y="5794375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4" name="Rectangle 11"/>
          <p:cNvSpPr>
            <a:spLocks noChangeArrowheads="1"/>
          </p:cNvSpPr>
          <p:nvPr/>
        </p:nvSpPr>
        <p:spPr bwMode="auto">
          <a:xfrm>
            <a:off x="1494518" y="579437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5" name="Rectangle 12"/>
          <p:cNvSpPr>
            <a:spLocks noChangeArrowheads="1"/>
          </p:cNvSpPr>
          <p:nvPr/>
        </p:nvSpPr>
        <p:spPr bwMode="auto">
          <a:xfrm>
            <a:off x="1116921" y="579437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6" name="Rectangle 14"/>
          <p:cNvSpPr>
            <a:spLocks noChangeArrowheads="1"/>
          </p:cNvSpPr>
          <p:nvPr/>
        </p:nvSpPr>
        <p:spPr bwMode="auto">
          <a:xfrm rot="5400000">
            <a:off x="3367768" y="4855483"/>
            <a:ext cx="258536" cy="7483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7" name="Rectangle 15"/>
          <p:cNvSpPr>
            <a:spLocks noChangeArrowheads="1"/>
          </p:cNvSpPr>
          <p:nvPr/>
        </p:nvSpPr>
        <p:spPr bwMode="auto">
          <a:xfrm>
            <a:off x="4460875" y="5778500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8" name="Rectangle 16"/>
          <p:cNvSpPr>
            <a:spLocks noChangeArrowheads="1"/>
          </p:cNvSpPr>
          <p:nvPr/>
        </p:nvSpPr>
        <p:spPr bwMode="auto">
          <a:xfrm>
            <a:off x="1645331" y="5794375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59" name="Rectangle 17"/>
          <p:cNvSpPr>
            <a:spLocks noChangeArrowheads="1"/>
          </p:cNvSpPr>
          <p:nvPr/>
        </p:nvSpPr>
        <p:spPr bwMode="auto">
          <a:xfrm>
            <a:off x="1267732" y="5794375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0" name="Rectangle 18"/>
          <p:cNvSpPr>
            <a:spLocks noChangeArrowheads="1"/>
          </p:cNvSpPr>
          <p:nvPr/>
        </p:nvSpPr>
        <p:spPr bwMode="auto">
          <a:xfrm>
            <a:off x="890135" y="5794375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1" name="Rectangle 24"/>
          <p:cNvSpPr>
            <a:spLocks noChangeArrowheads="1"/>
          </p:cNvSpPr>
          <p:nvPr/>
        </p:nvSpPr>
        <p:spPr bwMode="auto">
          <a:xfrm>
            <a:off x="4079875" y="5724072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2" name="Rectangle 25"/>
          <p:cNvSpPr>
            <a:spLocks noChangeArrowheads="1"/>
          </p:cNvSpPr>
          <p:nvPr/>
        </p:nvSpPr>
        <p:spPr bwMode="auto">
          <a:xfrm flipV="1">
            <a:off x="4569732" y="5778500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3" name="Rectangle 26"/>
          <p:cNvSpPr>
            <a:spLocks noChangeArrowheads="1"/>
          </p:cNvSpPr>
          <p:nvPr/>
        </p:nvSpPr>
        <p:spPr bwMode="auto">
          <a:xfrm>
            <a:off x="2627313" y="5794375"/>
            <a:ext cx="15194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4" name="Rectangle 27"/>
          <p:cNvSpPr>
            <a:spLocks noChangeArrowheads="1"/>
          </p:cNvSpPr>
          <p:nvPr/>
        </p:nvSpPr>
        <p:spPr bwMode="auto">
          <a:xfrm>
            <a:off x="2098903" y="5794375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5" name="Rectangle 28"/>
          <p:cNvSpPr>
            <a:spLocks noChangeArrowheads="1"/>
          </p:cNvSpPr>
          <p:nvPr/>
        </p:nvSpPr>
        <p:spPr bwMode="auto">
          <a:xfrm>
            <a:off x="1872117" y="5794375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6" name="Rectangle 29"/>
          <p:cNvSpPr>
            <a:spLocks noChangeArrowheads="1"/>
          </p:cNvSpPr>
          <p:nvPr/>
        </p:nvSpPr>
        <p:spPr bwMode="auto">
          <a:xfrm>
            <a:off x="3156857" y="5794375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7" name="Rectangle 30"/>
          <p:cNvSpPr>
            <a:spLocks noChangeArrowheads="1"/>
          </p:cNvSpPr>
          <p:nvPr/>
        </p:nvSpPr>
        <p:spPr bwMode="auto">
          <a:xfrm>
            <a:off x="3006046" y="579437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68" name="Rectangle 31"/>
          <p:cNvSpPr>
            <a:spLocks noChangeArrowheads="1"/>
          </p:cNvSpPr>
          <p:nvPr/>
        </p:nvSpPr>
        <p:spPr bwMode="auto">
          <a:xfrm>
            <a:off x="2854099" y="5794375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7969" name="AutoShape 32"/>
          <p:cNvCxnSpPr>
            <a:cxnSpLocks noChangeShapeType="1"/>
          </p:cNvCxnSpPr>
          <p:nvPr/>
        </p:nvCxnSpPr>
        <p:spPr bwMode="auto">
          <a:xfrm flipV="1">
            <a:off x="3610429" y="2960688"/>
            <a:ext cx="0" cy="30049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970" name="Rectangle 33"/>
          <p:cNvSpPr>
            <a:spLocks noChangeArrowheads="1"/>
          </p:cNvSpPr>
          <p:nvPr/>
        </p:nvSpPr>
        <p:spPr bwMode="auto">
          <a:xfrm>
            <a:off x="3307670" y="5364616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1" name="Rectangle 34"/>
          <p:cNvSpPr>
            <a:spLocks noChangeArrowheads="1"/>
          </p:cNvSpPr>
          <p:nvPr/>
        </p:nvSpPr>
        <p:spPr bwMode="auto">
          <a:xfrm>
            <a:off x="3459617" y="4248831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2" name="Rectangle 35"/>
          <p:cNvSpPr>
            <a:spLocks noChangeArrowheads="1"/>
          </p:cNvSpPr>
          <p:nvPr/>
        </p:nvSpPr>
        <p:spPr bwMode="auto">
          <a:xfrm>
            <a:off x="3459617" y="4077608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3" name="Rectangle 36"/>
          <p:cNvSpPr>
            <a:spLocks noChangeArrowheads="1"/>
          </p:cNvSpPr>
          <p:nvPr/>
        </p:nvSpPr>
        <p:spPr bwMode="auto">
          <a:xfrm>
            <a:off x="3862161" y="441778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4" name="Rectangle 37"/>
          <p:cNvSpPr>
            <a:spLocks noChangeArrowheads="1"/>
          </p:cNvSpPr>
          <p:nvPr/>
        </p:nvSpPr>
        <p:spPr bwMode="auto">
          <a:xfrm>
            <a:off x="3862161" y="3546929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5" name="Rectangle 38"/>
          <p:cNvSpPr>
            <a:spLocks noChangeArrowheads="1"/>
          </p:cNvSpPr>
          <p:nvPr/>
        </p:nvSpPr>
        <p:spPr bwMode="auto">
          <a:xfrm>
            <a:off x="3459617" y="5107214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6" name="Rectangle 39"/>
          <p:cNvSpPr>
            <a:spLocks noChangeArrowheads="1"/>
          </p:cNvSpPr>
          <p:nvPr/>
        </p:nvSpPr>
        <p:spPr bwMode="auto">
          <a:xfrm rot="5400000">
            <a:off x="3368336" y="3825308"/>
            <a:ext cx="25740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7" name="Rectangle 41"/>
          <p:cNvSpPr>
            <a:spLocks noChangeArrowheads="1"/>
          </p:cNvSpPr>
          <p:nvPr/>
        </p:nvSpPr>
        <p:spPr bwMode="auto">
          <a:xfrm rot="5400000">
            <a:off x="3817938" y="4843009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8" name="Rectangle 42"/>
          <p:cNvSpPr>
            <a:spLocks noChangeArrowheads="1"/>
          </p:cNvSpPr>
          <p:nvPr/>
        </p:nvSpPr>
        <p:spPr bwMode="auto">
          <a:xfrm rot="5400000">
            <a:off x="3817938" y="4625295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79" name="Rectangle 43"/>
          <p:cNvSpPr>
            <a:spLocks noChangeArrowheads="1"/>
          </p:cNvSpPr>
          <p:nvPr/>
        </p:nvSpPr>
        <p:spPr bwMode="auto">
          <a:xfrm rot="5400000">
            <a:off x="3790724" y="4217081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0" name="Rectangle 44"/>
          <p:cNvSpPr>
            <a:spLocks noChangeArrowheads="1"/>
          </p:cNvSpPr>
          <p:nvPr/>
        </p:nvSpPr>
        <p:spPr bwMode="auto">
          <a:xfrm rot="5400000">
            <a:off x="3790724" y="3781652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1" name="Rectangle 45"/>
          <p:cNvSpPr>
            <a:spLocks noChangeArrowheads="1"/>
          </p:cNvSpPr>
          <p:nvPr/>
        </p:nvSpPr>
        <p:spPr bwMode="auto">
          <a:xfrm rot="5400000">
            <a:off x="3810000" y="3326947"/>
            <a:ext cx="17916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2" name="Rectangle 46"/>
          <p:cNvSpPr>
            <a:spLocks noChangeArrowheads="1"/>
          </p:cNvSpPr>
          <p:nvPr/>
        </p:nvSpPr>
        <p:spPr bwMode="auto">
          <a:xfrm rot="5400000">
            <a:off x="3801496" y="3063308"/>
            <a:ext cx="196170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3" name="Rectangle 47"/>
          <p:cNvSpPr>
            <a:spLocks noChangeArrowheads="1"/>
          </p:cNvSpPr>
          <p:nvPr/>
        </p:nvSpPr>
        <p:spPr bwMode="auto">
          <a:xfrm rot="10800000">
            <a:off x="5121956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4" name="Line 48"/>
          <p:cNvSpPr>
            <a:spLocks noChangeShapeType="1"/>
          </p:cNvSpPr>
          <p:nvPr/>
        </p:nvSpPr>
        <p:spPr bwMode="auto">
          <a:xfrm>
            <a:off x="3761241" y="2960688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85" name="Rectangle 49"/>
          <p:cNvSpPr>
            <a:spLocks noChangeArrowheads="1"/>
          </p:cNvSpPr>
          <p:nvPr/>
        </p:nvSpPr>
        <p:spPr bwMode="auto">
          <a:xfrm>
            <a:off x="4895171" y="2618242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6" name="Rectangle 50"/>
          <p:cNvSpPr>
            <a:spLocks noChangeArrowheads="1"/>
          </p:cNvSpPr>
          <p:nvPr/>
        </p:nvSpPr>
        <p:spPr bwMode="auto">
          <a:xfrm>
            <a:off x="3988027" y="2618242"/>
            <a:ext cx="75973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7" name="Rectangle 52"/>
          <p:cNvSpPr>
            <a:spLocks noChangeArrowheads="1"/>
          </p:cNvSpPr>
          <p:nvPr/>
        </p:nvSpPr>
        <p:spPr bwMode="auto">
          <a:xfrm>
            <a:off x="4290786" y="5506358"/>
            <a:ext cx="170089" cy="374196"/>
          </a:xfrm>
          <a:prstGeom prst="rect">
            <a:avLst/>
          </a:prstGeom>
          <a:solidFill>
            <a:srgbClr val="00B05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8" name="Rectangle 53"/>
          <p:cNvSpPr>
            <a:spLocks noChangeArrowheads="1"/>
          </p:cNvSpPr>
          <p:nvPr/>
        </p:nvSpPr>
        <p:spPr bwMode="auto">
          <a:xfrm rot="5400000">
            <a:off x="5148603" y="5642996"/>
            <a:ext cx="257401" cy="217714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7989" name="Line 54"/>
          <p:cNvSpPr>
            <a:spLocks noChangeShapeType="1"/>
          </p:cNvSpPr>
          <p:nvPr/>
        </p:nvSpPr>
        <p:spPr bwMode="auto">
          <a:xfrm>
            <a:off x="3761242" y="5965599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0" name="Line 56"/>
          <p:cNvSpPr>
            <a:spLocks noChangeShapeType="1"/>
          </p:cNvSpPr>
          <p:nvPr/>
        </p:nvSpPr>
        <p:spPr bwMode="auto">
          <a:xfrm flipV="1">
            <a:off x="5650366" y="2875643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1" name="Line 57"/>
          <p:cNvSpPr>
            <a:spLocks noChangeShapeType="1"/>
          </p:cNvSpPr>
          <p:nvPr/>
        </p:nvSpPr>
        <p:spPr bwMode="auto">
          <a:xfrm>
            <a:off x="3800929" y="2966357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2" name="Text Box 58"/>
          <p:cNvSpPr txBox="1">
            <a:spLocks noChangeArrowheads="1"/>
          </p:cNvSpPr>
          <p:nvPr/>
        </p:nvSpPr>
        <p:spPr bwMode="auto">
          <a:xfrm rot="-5400000">
            <a:off x="3123973" y="3739697"/>
            <a:ext cx="1204232" cy="1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600" dirty="0">
                <a:latin typeface="Arial" pitchFamily="34" charset="0"/>
              </a:rPr>
              <a:t>Ул. </a:t>
            </a:r>
            <a:r>
              <a:rPr lang="ru-RU" sz="600" dirty="0" err="1">
                <a:latin typeface="Arial" pitchFamily="34" charset="0"/>
              </a:rPr>
              <a:t>Покусевка</a:t>
            </a:r>
            <a:endParaRPr lang="ru-RU" sz="600" dirty="0">
              <a:latin typeface="Arial" pitchFamily="34" charset="0"/>
            </a:endParaRPr>
          </a:p>
        </p:txBody>
      </p:sp>
      <p:sp>
        <p:nvSpPr>
          <p:cNvPr id="27993" name="Line 59"/>
          <p:cNvSpPr>
            <a:spLocks noChangeShapeType="1"/>
          </p:cNvSpPr>
          <p:nvPr/>
        </p:nvSpPr>
        <p:spPr bwMode="auto">
          <a:xfrm flipV="1">
            <a:off x="3610429" y="2703286"/>
            <a:ext cx="0" cy="2574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4" name="Line 60"/>
          <p:cNvSpPr>
            <a:spLocks noChangeShapeType="1"/>
          </p:cNvSpPr>
          <p:nvPr/>
        </p:nvSpPr>
        <p:spPr bwMode="auto">
          <a:xfrm>
            <a:off x="3761242" y="2789464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5" name="Line 61"/>
          <p:cNvSpPr>
            <a:spLocks noChangeShapeType="1"/>
          </p:cNvSpPr>
          <p:nvPr/>
        </p:nvSpPr>
        <p:spPr bwMode="auto">
          <a:xfrm flipV="1">
            <a:off x="5650366" y="2359706"/>
            <a:ext cx="0" cy="429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6" name="Line 62"/>
          <p:cNvSpPr>
            <a:spLocks noChangeShapeType="1"/>
          </p:cNvSpPr>
          <p:nvPr/>
        </p:nvSpPr>
        <p:spPr bwMode="auto">
          <a:xfrm flipV="1">
            <a:off x="3761241" y="2274661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7" name="Line 63"/>
          <p:cNvSpPr>
            <a:spLocks noChangeShapeType="1"/>
          </p:cNvSpPr>
          <p:nvPr/>
        </p:nvSpPr>
        <p:spPr bwMode="auto">
          <a:xfrm>
            <a:off x="3610429" y="2274661"/>
            <a:ext cx="0" cy="600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8" name="Line 64"/>
          <p:cNvSpPr>
            <a:spLocks noChangeShapeType="1"/>
          </p:cNvSpPr>
          <p:nvPr/>
        </p:nvSpPr>
        <p:spPr bwMode="auto">
          <a:xfrm flipH="1">
            <a:off x="5802313" y="2348367"/>
            <a:ext cx="4536" cy="4410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7999" name="Line 65"/>
          <p:cNvSpPr>
            <a:spLocks noChangeShapeType="1"/>
          </p:cNvSpPr>
          <p:nvPr/>
        </p:nvSpPr>
        <p:spPr bwMode="auto">
          <a:xfrm>
            <a:off x="6285367" y="2784929"/>
            <a:ext cx="34006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0" name="Line 66"/>
          <p:cNvSpPr>
            <a:spLocks noChangeShapeType="1"/>
          </p:cNvSpPr>
          <p:nvPr/>
        </p:nvSpPr>
        <p:spPr bwMode="auto">
          <a:xfrm>
            <a:off x="5802313" y="2960688"/>
            <a:ext cx="34006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1" name="Line 67"/>
          <p:cNvSpPr>
            <a:spLocks noChangeShapeType="1"/>
          </p:cNvSpPr>
          <p:nvPr/>
        </p:nvSpPr>
        <p:spPr bwMode="auto">
          <a:xfrm>
            <a:off x="5802313" y="2960688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2" name="Line 68"/>
          <p:cNvSpPr>
            <a:spLocks noChangeShapeType="1"/>
          </p:cNvSpPr>
          <p:nvPr/>
        </p:nvSpPr>
        <p:spPr bwMode="auto">
          <a:xfrm>
            <a:off x="5802313" y="5965599"/>
            <a:ext cx="24935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3" name="Line 69"/>
          <p:cNvSpPr>
            <a:spLocks noChangeShapeType="1"/>
          </p:cNvSpPr>
          <p:nvPr/>
        </p:nvSpPr>
        <p:spPr bwMode="auto">
          <a:xfrm>
            <a:off x="3459616" y="6224134"/>
            <a:ext cx="219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4" name="Line 70"/>
          <p:cNvSpPr>
            <a:spLocks noChangeShapeType="1"/>
          </p:cNvSpPr>
          <p:nvPr/>
        </p:nvSpPr>
        <p:spPr bwMode="auto">
          <a:xfrm>
            <a:off x="5650366" y="6224135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5" name="Line 71"/>
          <p:cNvSpPr>
            <a:spLocks noChangeShapeType="1"/>
          </p:cNvSpPr>
          <p:nvPr/>
        </p:nvSpPr>
        <p:spPr bwMode="auto">
          <a:xfrm>
            <a:off x="5877152" y="6224134"/>
            <a:ext cx="302305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6" name="Line 72"/>
          <p:cNvSpPr>
            <a:spLocks noChangeShapeType="1"/>
          </p:cNvSpPr>
          <p:nvPr/>
        </p:nvSpPr>
        <p:spPr bwMode="auto">
          <a:xfrm>
            <a:off x="5877152" y="6224135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007" name="Text Box 73"/>
          <p:cNvSpPr txBox="1">
            <a:spLocks noChangeArrowheads="1"/>
          </p:cNvSpPr>
          <p:nvPr/>
        </p:nvSpPr>
        <p:spPr bwMode="auto">
          <a:xfrm>
            <a:off x="5930446" y="2730500"/>
            <a:ext cx="1587500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Ул. </a:t>
            </a:r>
            <a:r>
              <a:rPr lang="ru-RU" sz="900" dirty="0" err="1">
                <a:latin typeface="Arial" pitchFamily="34" charset="0"/>
              </a:rPr>
              <a:t>Смоленка</a:t>
            </a:r>
            <a:endParaRPr lang="ru-RU" sz="900" dirty="0">
              <a:latin typeface="Arial" pitchFamily="34" charset="0"/>
            </a:endParaRPr>
          </a:p>
        </p:txBody>
      </p:sp>
      <p:sp>
        <p:nvSpPr>
          <p:cNvPr id="28008" name="Text Box 74"/>
          <p:cNvSpPr txBox="1">
            <a:spLocks noChangeArrowheads="1"/>
          </p:cNvSpPr>
          <p:nvPr/>
        </p:nvSpPr>
        <p:spPr bwMode="auto">
          <a:xfrm>
            <a:off x="2401661" y="5965599"/>
            <a:ext cx="1359581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Ул.Черниговка</a:t>
            </a:r>
          </a:p>
        </p:txBody>
      </p:sp>
      <p:sp>
        <p:nvSpPr>
          <p:cNvPr id="28009" name="Text Box 75"/>
          <p:cNvSpPr txBox="1">
            <a:spLocks noChangeArrowheads="1"/>
          </p:cNvSpPr>
          <p:nvPr/>
        </p:nvSpPr>
        <p:spPr bwMode="auto">
          <a:xfrm>
            <a:off x="5877152" y="5965599"/>
            <a:ext cx="128474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Ул. Орловка</a:t>
            </a:r>
          </a:p>
        </p:txBody>
      </p:sp>
      <p:sp>
        <p:nvSpPr>
          <p:cNvPr id="28010" name="Rectangle 76"/>
          <p:cNvSpPr>
            <a:spLocks noChangeArrowheads="1"/>
          </p:cNvSpPr>
          <p:nvPr/>
        </p:nvSpPr>
        <p:spPr bwMode="auto">
          <a:xfrm>
            <a:off x="4138839" y="2618242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1" name="Rectangle 77"/>
          <p:cNvSpPr>
            <a:spLocks noChangeArrowheads="1"/>
          </p:cNvSpPr>
          <p:nvPr/>
        </p:nvSpPr>
        <p:spPr bwMode="auto">
          <a:xfrm>
            <a:off x="1195161" y="6268357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2" name="Rectangle 78"/>
          <p:cNvSpPr>
            <a:spLocks noChangeArrowheads="1"/>
          </p:cNvSpPr>
          <p:nvPr/>
        </p:nvSpPr>
        <p:spPr bwMode="auto">
          <a:xfrm>
            <a:off x="1576161" y="6268357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3" name="Rectangle 79"/>
          <p:cNvSpPr>
            <a:spLocks noChangeArrowheads="1"/>
          </p:cNvSpPr>
          <p:nvPr/>
        </p:nvSpPr>
        <p:spPr bwMode="auto">
          <a:xfrm rot="10650627">
            <a:off x="4441598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4" name="Rectangle 81"/>
          <p:cNvSpPr>
            <a:spLocks noChangeArrowheads="1"/>
          </p:cNvSpPr>
          <p:nvPr/>
        </p:nvSpPr>
        <p:spPr bwMode="auto">
          <a:xfrm rot="10800000">
            <a:off x="923018" y="6268357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5" name="Rectangle 82"/>
          <p:cNvSpPr>
            <a:spLocks noChangeArrowheads="1"/>
          </p:cNvSpPr>
          <p:nvPr/>
        </p:nvSpPr>
        <p:spPr bwMode="auto">
          <a:xfrm rot="10800000">
            <a:off x="1304018" y="6268357"/>
            <a:ext cx="2177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6" name="Rectangle 83"/>
          <p:cNvSpPr>
            <a:spLocks noChangeArrowheads="1"/>
          </p:cNvSpPr>
          <p:nvPr/>
        </p:nvSpPr>
        <p:spPr bwMode="auto">
          <a:xfrm rot="10800000">
            <a:off x="1902732" y="6268357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7" name="Rectangle 85"/>
          <p:cNvSpPr>
            <a:spLocks noChangeArrowheads="1"/>
          </p:cNvSpPr>
          <p:nvPr/>
        </p:nvSpPr>
        <p:spPr bwMode="auto">
          <a:xfrm rot="10800000">
            <a:off x="2501446" y="6268357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8" name="Rectangle 86"/>
          <p:cNvSpPr>
            <a:spLocks noChangeArrowheads="1"/>
          </p:cNvSpPr>
          <p:nvPr/>
        </p:nvSpPr>
        <p:spPr bwMode="auto">
          <a:xfrm rot="10800000">
            <a:off x="2174875" y="6268357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19" name="Rectangle 88"/>
          <p:cNvSpPr>
            <a:spLocks noChangeArrowheads="1"/>
          </p:cNvSpPr>
          <p:nvPr/>
        </p:nvSpPr>
        <p:spPr bwMode="auto">
          <a:xfrm>
            <a:off x="1739447" y="6268357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0" name="Rectangle 89"/>
          <p:cNvSpPr>
            <a:spLocks noChangeArrowheads="1"/>
          </p:cNvSpPr>
          <p:nvPr/>
        </p:nvSpPr>
        <p:spPr bwMode="auto">
          <a:xfrm>
            <a:off x="2882446" y="6268357"/>
            <a:ext cx="1632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1" name="Rectangle 90"/>
          <p:cNvSpPr>
            <a:spLocks noChangeArrowheads="1"/>
          </p:cNvSpPr>
          <p:nvPr/>
        </p:nvSpPr>
        <p:spPr bwMode="auto">
          <a:xfrm>
            <a:off x="6481536" y="304686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2" name="Rectangle 91"/>
          <p:cNvSpPr>
            <a:spLocks noChangeArrowheads="1"/>
          </p:cNvSpPr>
          <p:nvPr/>
        </p:nvSpPr>
        <p:spPr bwMode="auto">
          <a:xfrm>
            <a:off x="3154590" y="6268357"/>
            <a:ext cx="130402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3" name="Rectangle 92"/>
          <p:cNvSpPr>
            <a:spLocks noChangeArrowheads="1"/>
          </p:cNvSpPr>
          <p:nvPr/>
        </p:nvSpPr>
        <p:spPr bwMode="auto">
          <a:xfrm>
            <a:off x="4134304" y="6268357"/>
            <a:ext cx="130402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4" name="Rectangle 94"/>
          <p:cNvSpPr>
            <a:spLocks noChangeArrowheads="1"/>
          </p:cNvSpPr>
          <p:nvPr/>
        </p:nvSpPr>
        <p:spPr bwMode="auto">
          <a:xfrm>
            <a:off x="7615464" y="2618242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5" name="Rectangle 95"/>
          <p:cNvSpPr>
            <a:spLocks noChangeArrowheads="1"/>
          </p:cNvSpPr>
          <p:nvPr/>
        </p:nvSpPr>
        <p:spPr bwMode="auto">
          <a:xfrm>
            <a:off x="7161893" y="2618242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6" name="Rectangle 96"/>
          <p:cNvSpPr>
            <a:spLocks noChangeArrowheads="1"/>
          </p:cNvSpPr>
          <p:nvPr/>
        </p:nvSpPr>
        <p:spPr bwMode="auto">
          <a:xfrm>
            <a:off x="6406697" y="2618242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7" name="Rectangle 100"/>
          <p:cNvSpPr>
            <a:spLocks noChangeArrowheads="1"/>
          </p:cNvSpPr>
          <p:nvPr/>
        </p:nvSpPr>
        <p:spPr bwMode="auto">
          <a:xfrm rot="10650627">
            <a:off x="8597446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29" name="Rectangle 104"/>
          <p:cNvSpPr>
            <a:spLocks noChangeArrowheads="1"/>
          </p:cNvSpPr>
          <p:nvPr/>
        </p:nvSpPr>
        <p:spPr bwMode="auto">
          <a:xfrm>
            <a:off x="4160385" y="2348366"/>
            <a:ext cx="453571" cy="171223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0" name="Rectangle 105"/>
          <p:cNvSpPr>
            <a:spLocks noChangeArrowheads="1"/>
          </p:cNvSpPr>
          <p:nvPr/>
        </p:nvSpPr>
        <p:spPr bwMode="auto">
          <a:xfrm>
            <a:off x="3800929" y="2092099"/>
            <a:ext cx="453571" cy="171223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2" name="Text Box 108"/>
          <p:cNvSpPr txBox="1">
            <a:spLocks noChangeArrowheads="1"/>
          </p:cNvSpPr>
          <p:nvPr/>
        </p:nvSpPr>
        <p:spPr bwMode="auto">
          <a:xfrm>
            <a:off x="4109357" y="2348367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sp>
        <p:nvSpPr>
          <p:cNvPr id="28033" name="Text Box 109"/>
          <p:cNvSpPr txBox="1">
            <a:spLocks noChangeArrowheads="1"/>
          </p:cNvSpPr>
          <p:nvPr/>
        </p:nvSpPr>
        <p:spPr bwMode="auto">
          <a:xfrm>
            <a:off x="3697741" y="1988911"/>
            <a:ext cx="692830" cy="3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dirty="0">
                <a:latin typeface="Arial" pitchFamily="34" charset="0"/>
              </a:rPr>
              <a:t>РТМ</a:t>
            </a:r>
          </a:p>
        </p:txBody>
      </p:sp>
      <p:sp>
        <p:nvSpPr>
          <p:cNvPr id="28034" name="Rectangle 110"/>
          <p:cNvSpPr>
            <a:spLocks noChangeArrowheads="1"/>
          </p:cNvSpPr>
          <p:nvPr/>
        </p:nvSpPr>
        <p:spPr bwMode="auto">
          <a:xfrm rot="10800000">
            <a:off x="7766277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5" name="Rectangle 111"/>
          <p:cNvSpPr>
            <a:spLocks noChangeArrowheads="1"/>
          </p:cNvSpPr>
          <p:nvPr/>
        </p:nvSpPr>
        <p:spPr bwMode="auto">
          <a:xfrm rot="10800000">
            <a:off x="7312706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6" name="Rectangle 112"/>
          <p:cNvSpPr>
            <a:spLocks noChangeArrowheads="1"/>
          </p:cNvSpPr>
          <p:nvPr/>
        </p:nvSpPr>
        <p:spPr bwMode="auto">
          <a:xfrm rot="10800000">
            <a:off x="6860268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7" name="Rectangle 113"/>
          <p:cNvSpPr>
            <a:spLocks noChangeArrowheads="1"/>
          </p:cNvSpPr>
          <p:nvPr/>
        </p:nvSpPr>
        <p:spPr bwMode="auto">
          <a:xfrm rot="10800000">
            <a:off x="6557509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8" name="Rectangle 114"/>
          <p:cNvSpPr>
            <a:spLocks noChangeArrowheads="1"/>
          </p:cNvSpPr>
          <p:nvPr/>
        </p:nvSpPr>
        <p:spPr bwMode="auto">
          <a:xfrm rot="10800000">
            <a:off x="6103938" y="2618242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39" name="Rectangle 115"/>
          <p:cNvSpPr>
            <a:spLocks noChangeArrowheads="1"/>
          </p:cNvSpPr>
          <p:nvPr/>
        </p:nvSpPr>
        <p:spPr bwMode="auto">
          <a:xfrm rot="10800000">
            <a:off x="5802313" y="2618242"/>
            <a:ext cx="225651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0" name="Rectangle 116"/>
          <p:cNvSpPr>
            <a:spLocks noChangeArrowheads="1"/>
          </p:cNvSpPr>
          <p:nvPr/>
        </p:nvSpPr>
        <p:spPr bwMode="auto">
          <a:xfrm>
            <a:off x="6935107" y="304686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1" name="Rectangle 117"/>
          <p:cNvSpPr>
            <a:spLocks noChangeArrowheads="1"/>
          </p:cNvSpPr>
          <p:nvPr/>
        </p:nvSpPr>
        <p:spPr bwMode="auto">
          <a:xfrm>
            <a:off x="8295822" y="2618242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2" name="Rectangle 118"/>
          <p:cNvSpPr>
            <a:spLocks noChangeArrowheads="1"/>
          </p:cNvSpPr>
          <p:nvPr/>
        </p:nvSpPr>
        <p:spPr bwMode="auto">
          <a:xfrm>
            <a:off x="8069036" y="2618242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3" name="Rectangle 119"/>
          <p:cNvSpPr>
            <a:spLocks noChangeArrowheads="1"/>
          </p:cNvSpPr>
          <p:nvPr/>
        </p:nvSpPr>
        <p:spPr bwMode="auto">
          <a:xfrm rot="10800000">
            <a:off x="4668385" y="3046867"/>
            <a:ext cx="391205" cy="64634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4" name="Rectangle 120"/>
          <p:cNvSpPr>
            <a:spLocks noChangeArrowheads="1"/>
          </p:cNvSpPr>
          <p:nvPr/>
        </p:nvSpPr>
        <p:spPr bwMode="auto">
          <a:xfrm rot="10800000">
            <a:off x="6179911" y="5794375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5" name="Rectangle 121"/>
          <p:cNvSpPr>
            <a:spLocks noChangeArrowheads="1"/>
          </p:cNvSpPr>
          <p:nvPr/>
        </p:nvSpPr>
        <p:spPr bwMode="auto">
          <a:xfrm rot="10800000">
            <a:off x="8295821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6" name="Rectangle 122"/>
          <p:cNvSpPr>
            <a:spLocks noChangeArrowheads="1"/>
          </p:cNvSpPr>
          <p:nvPr/>
        </p:nvSpPr>
        <p:spPr bwMode="auto">
          <a:xfrm rot="10800000">
            <a:off x="7993063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7" name="Rectangle 123"/>
          <p:cNvSpPr>
            <a:spLocks noChangeArrowheads="1"/>
          </p:cNvSpPr>
          <p:nvPr/>
        </p:nvSpPr>
        <p:spPr bwMode="auto">
          <a:xfrm rot="10800000">
            <a:off x="7539491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8" name="Rectangle 124"/>
          <p:cNvSpPr>
            <a:spLocks noChangeArrowheads="1"/>
          </p:cNvSpPr>
          <p:nvPr/>
        </p:nvSpPr>
        <p:spPr bwMode="auto">
          <a:xfrm rot="10800000">
            <a:off x="6633482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49" name="Rectangle 125"/>
          <p:cNvSpPr>
            <a:spLocks noChangeArrowheads="1"/>
          </p:cNvSpPr>
          <p:nvPr/>
        </p:nvSpPr>
        <p:spPr bwMode="auto">
          <a:xfrm rot="10800000">
            <a:off x="6179911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0" name="Rectangle 126"/>
          <p:cNvSpPr>
            <a:spLocks noChangeArrowheads="1"/>
          </p:cNvSpPr>
          <p:nvPr/>
        </p:nvSpPr>
        <p:spPr bwMode="auto">
          <a:xfrm rot="10800000">
            <a:off x="5877152" y="304686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1" name="Rectangle 128"/>
          <p:cNvSpPr>
            <a:spLocks noChangeArrowheads="1"/>
          </p:cNvSpPr>
          <p:nvPr/>
        </p:nvSpPr>
        <p:spPr bwMode="auto">
          <a:xfrm>
            <a:off x="7842250" y="304686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2" name="Rectangle 130"/>
          <p:cNvSpPr>
            <a:spLocks noChangeArrowheads="1"/>
          </p:cNvSpPr>
          <p:nvPr/>
        </p:nvSpPr>
        <p:spPr bwMode="auto">
          <a:xfrm>
            <a:off x="7237867" y="304686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3" name="Rectangle 131"/>
          <p:cNvSpPr>
            <a:spLocks noChangeArrowheads="1"/>
          </p:cNvSpPr>
          <p:nvPr/>
        </p:nvSpPr>
        <p:spPr bwMode="auto">
          <a:xfrm>
            <a:off x="7087054" y="304686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4" name="Rectangle 132"/>
          <p:cNvSpPr>
            <a:spLocks noChangeArrowheads="1"/>
          </p:cNvSpPr>
          <p:nvPr/>
        </p:nvSpPr>
        <p:spPr bwMode="auto">
          <a:xfrm flipH="1">
            <a:off x="7388679" y="5794375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5" name="Rectangle 133"/>
          <p:cNvSpPr>
            <a:spLocks noChangeArrowheads="1"/>
          </p:cNvSpPr>
          <p:nvPr/>
        </p:nvSpPr>
        <p:spPr bwMode="auto">
          <a:xfrm>
            <a:off x="6633483" y="579437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6" name="Rectangle 134"/>
          <p:cNvSpPr>
            <a:spLocks noChangeArrowheads="1"/>
          </p:cNvSpPr>
          <p:nvPr/>
        </p:nvSpPr>
        <p:spPr bwMode="auto">
          <a:xfrm>
            <a:off x="6481536" y="5794375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7" name="Rectangle 135"/>
          <p:cNvSpPr>
            <a:spLocks noChangeArrowheads="1"/>
          </p:cNvSpPr>
          <p:nvPr/>
        </p:nvSpPr>
        <p:spPr bwMode="auto">
          <a:xfrm>
            <a:off x="6027964" y="5794375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8" name="Rectangle 136"/>
          <p:cNvSpPr>
            <a:spLocks noChangeArrowheads="1"/>
          </p:cNvSpPr>
          <p:nvPr/>
        </p:nvSpPr>
        <p:spPr bwMode="auto">
          <a:xfrm>
            <a:off x="5877152" y="5794375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59" name="Rectangle 137"/>
          <p:cNvSpPr>
            <a:spLocks noChangeArrowheads="1"/>
          </p:cNvSpPr>
          <p:nvPr/>
        </p:nvSpPr>
        <p:spPr bwMode="auto">
          <a:xfrm rot="10800000">
            <a:off x="7842250" y="5794375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0" name="Rectangle 138"/>
          <p:cNvSpPr>
            <a:spLocks noChangeArrowheads="1"/>
          </p:cNvSpPr>
          <p:nvPr/>
        </p:nvSpPr>
        <p:spPr bwMode="auto">
          <a:xfrm rot="10800000">
            <a:off x="7539491" y="5794375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1" name="Rectangle 139"/>
          <p:cNvSpPr>
            <a:spLocks noChangeArrowheads="1"/>
          </p:cNvSpPr>
          <p:nvPr/>
        </p:nvSpPr>
        <p:spPr bwMode="auto">
          <a:xfrm rot="10800000">
            <a:off x="7087054" y="5794375"/>
            <a:ext cx="22565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2" name="Rectangle 140"/>
          <p:cNvSpPr>
            <a:spLocks noChangeArrowheads="1"/>
          </p:cNvSpPr>
          <p:nvPr/>
        </p:nvSpPr>
        <p:spPr bwMode="auto">
          <a:xfrm rot="10800000">
            <a:off x="6784295" y="5794375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3" name="Rectangle 141"/>
          <p:cNvSpPr>
            <a:spLocks noChangeArrowheads="1"/>
          </p:cNvSpPr>
          <p:nvPr/>
        </p:nvSpPr>
        <p:spPr bwMode="auto">
          <a:xfrm rot="10650627">
            <a:off x="6935107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4" name="Rectangle 142"/>
          <p:cNvSpPr>
            <a:spLocks noChangeArrowheads="1"/>
          </p:cNvSpPr>
          <p:nvPr/>
        </p:nvSpPr>
        <p:spPr bwMode="auto">
          <a:xfrm rot="10650627">
            <a:off x="6633482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5" name="Rectangle 143"/>
          <p:cNvSpPr>
            <a:spLocks noChangeArrowheads="1"/>
          </p:cNvSpPr>
          <p:nvPr/>
        </p:nvSpPr>
        <p:spPr bwMode="auto">
          <a:xfrm rot="10650627">
            <a:off x="6330723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6" name="Rectangle 144"/>
          <p:cNvSpPr>
            <a:spLocks noChangeArrowheads="1"/>
          </p:cNvSpPr>
          <p:nvPr/>
        </p:nvSpPr>
        <p:spPr bwMode="auto">
          <a:xfrm rot="10650627">
            <a:off x="5877152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7" name="Rectangle 147"/>
          <p:cNvSpPr>
            <a:spLocks noChangeArrowheads="1"/>
          </p:cNvSpPr>
          <p:nvPr/>
        </p:nvSpPr>
        <p:spPr bwMode="auto">
          <a:xfrm>
            <a:off x="8145010" y="630917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8" name="Rectangle 148"/>
          <p:cNvSpPr>
            <a:spLocks noChangeArrowheads="1"/>
          </p:cNvSpPr>
          <p:nvPr/>
        </p:nvSpPr>
        <p:spPr bwMode="auto">
          <a:xfrm>
            <a:off x="6179911" y="630917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69" name="Rectangle 149"/>
          <p:cNvSpPr>
            <a:spLocks noChangeArrowheads="1"/>
          </p:cNvSpPr>
          <p:nvPr/>
        </p:nvSpPr>
        <p:spPr bwMode="auto">
          <a:xfrm rot="10650627">
            <a:off x="8295821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0" name="Rectangle 150"/>
          <p:cNvSpPr>
            <a:spLocks noChangeArrowheads="1"/>
          </p:cNvSpPr>
          <p:nvPr/>
        </p:nvSpPr>
        <p:spPr bwMode="auto">
          <a:xfrm rot="10650627">
            <a:off x="7842250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1" name="Rectangle 151"/>
          <p:cNvSpPr>
            <a:spLocks noChangeArrowheads="1"/>
          </p:cNvSpPr>
          <p:nvPr/>
        </p:nvSpPr>
        <p:spPr bwMode="auto">
          <a:xfrm rot="10650627">
            <a:off x="7539491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2" name="Rectangle 152"/>
          <p:cNvSpPr>
            <a:spLocks noChangeArrowheads="1"/>
          </p:cNvSpPr>
          <p:nvPr/>
        </p:nvSpPr>
        <p:spPr bwMode="auto">
          <a:xfrm rot="10650627">
            <a:off x="7237866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3" name="Rectangle 158"/>
          <p:cNvSpPr>
            <a:spLocks noChangeArrowheads="1"/>
          </p:cNvSpPr>
          <p:nvPr/>
        </p:nvSpPr>
        <p:spPr bwMode="auto">
          <a:xfrm>
            <a:off x="4733018" y="3601357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4" name="Rectangle 159"/>
          <p:cNvSpPr>
            <a:spLocks noChangeArrowheads="1"/>
          </p:cNvSpPr>
          <p:nvPr/>
        </p:nvSpPr>
        <p:spPr bwMode="auto">
          <a:xfrm>
            <a:off x="5059589" y="3601357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5" name="Rectangle 160"/>
          <p:cNvSpPr>
            <a:spLocks noChangeArrowheads="1"/>
          </p:cNvSpPr>
          <p:nvPr/>
        </p:nvSpPr>
        <p:spPr bwMode="auto">
          <a:xfrm rot="10800000">
            <a:off x="5222875" y="3057072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6" name="Rectangle 161"/>
          <p:cNvSpPr>
            <a:spLocks noChangeArrowheads="1"/>
          </p:cNvSpPr>
          <p:nvPr/>
        </p:nvSpPr>
        <p:spPr bwMode="auto">
          <a:xfrm rot="5400000">
            <a:off x="4738688" y="3160259"/>
            <a:ext cx="257402" cy="37759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077" name="Text Box 163"/>
          <p:cNvSpPr txBox="1">
            <a:spLocks noChangeArrowheads="1"/>
          </p:cNvSpPr>
          <p:nvPr/>
        </p:nvSpPr>
        <p:spPr bwMode="auto">
          <a:xfrm>
            <a:off x="4733018" y="3764643"/>
            <a:ext cx="692831" cy="3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dirty="0">
                <a:latin typeface="Arial" pitchFamily="34" charset="0"/>
              </a:rPr>
              <a:t>ТОК</a:t>
            </a:r>
          </a:p>
        </p:txBody>
      </p:sp>
      <p:cxnSp>
        <p:nvCxnSpPr>
          <p:cNvPr id="28078" name="AutoShape 166"/>
          <p:cNvCxnSpPr>
            <a:cxnSpLocks noChangeShapeType="1"/>
            <a:stCxn id="27992" idx="0"/>
            <a:endCxn id="27992" idx="0"/>
          </p:cNvCxnSpPr>
          <p:nvPr/>
        </p:nvCxnSpPr>
        <p:spPr bwMode="auto">
          <a:xfrm>
            <a:off x="3644446" y="382133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079" name="AutoShape 167"/>
          <p:cNvCxnSpPr>
            <a:cxnSpLocks noChangeShapeType="1"/>
            <a:stCxn id="28015" idx="2"/>
            <a:endCxn id="28015" idx="0"/>
          </p:cNvCxnSpPr>
          <p:nvPr/>
        </p:nvCxnSpPr>
        <p:spPr bwMode="auto">
          <a:xfrm>
            <a:off x="1412875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28080" name="AutoShape 168"/>
          <p:cNvCxnSpPr>
            <a:cxnSpLocks noChangeShapeType="1"/>
            <a:stCxn id="28016" idx="2"/>
            <a:endCxn id="28016" idx="0"/>
          </p:cNvCxnSpPr>
          <p:nvPr/>
        </p:nvCxnSpPr>
        <p:spPr bwMode="auto">
          <a:xfrm>
            <a:off x="2016125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28081" name="AutoShape 169"/>
          <p:cNvCxnSpPr>
            <a:cxnSpLocks noChangeShapeType="1"/>
            <a:stCxn id="28018" idx="2"/>
            <a:endCxn id="28018" idx="0"/>
          </p:cNvCxnSpPr>
          <p:nvPr/>
        </p:nvCxnSpPr>
        <p:spPr bwMode="auto">
          <a:xfrm>
            <a:off x="2310946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28082" name="AutoShape 170"/>
          <p:cNvCxnSpPr>
            <a:cxnSpLocks noChangeShapeType="1"/>
            <a:stCxn id="28017" idx="2"/>
            <a:endCxn id="28017" idx="0"/>
          </p:cNvCxnSpPr>
          <p:nvPr/>
        </p:nvCxnSpPr>
        <p:spPr bwMode="auto">
          <a:xfrm>
            <a:off x="2637518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28083" name="AutoShape 171"/>
          <p:cNvCxnSpPr>
            <a:cxnSpLocks noChangeShapeType="1"/>
            <a:stCxn id="28014" idx="2"/>
            <a:endCxn id="28014" idx="0"/>
          </p:cNvCxnSpPr>
          <p:nvPr/>
        </p:nvCxnSpPr>
        <p:spPr bwMode="auto">
          <a:xfrm>
            <a:off x="1036411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28084" name="AutoShape 172"/>
          <p:cNvCxnSpPr>
            <a:cxnSpLocks noChangeShapeType="1"/>
            <a:stCxn id="27959" idx="0"/>
            <a:endCxn id="27959" idx="2"/>
          </p:cNvCxnSpPr>
          <p:nvPr/>
        </p:nvCxnSpPr>
        <p:spPr bwMode="auto">
          <a:xfrm>
            <a:off x="1343706" y="5794375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085" name="AutoShape 173"/>
          <p:cNvCxnSpPr>
            <a:cxnSpLocks noChangeShapeType="1"/>
            <a:stCxn id="27960" idx="0"/>
            <a:endCxn id="27960" idx="2"/>
          </p:cNvCxnSpPr>
          <p:nvPr/>
        </p:nvCxnSpPr>
        <p:spPr bwMode="auto">
          <a:xfrm>
            <a:off x="964974" y="5794375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086" name="AutoShape 174"/>
          <p:cNvCxnSpPr>
            <a:cxnSpLocks noChangeShapeType="1"/>
            <a:stCxn id="27958" idx="0"/>
            <a:endCxn id="27958" idx="2"/>
          </p:cNvCxnSpPr>
          <p:nvPr/>
        </p:nvCxnSpPr>
        <p:spPr bwMode="auto">
          <a:xfrm>
            <a:off x="1721304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87" name="AutoShape 175"/>
          <p:cNvCxnSpPr>
            <a:cxnSpLocks noChangeShapeType="1"/>
            <a:stCxn id="27965" idx="0"/>
            <a:endCxn id="27965" idx="2"/>
          </p:cNvCxnSpPr>
          <p:nvPr/>
        </p:nvCxnSpPr>
        <p:spPr bwMode="auto">
          <a:xfrm>
            <a:off x="1948089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88" name="AutoShape 176"/>
          <p:cNvCxnSpPr>
            <a:cxnSpLocks noChangeShapeType="1"/>
            <a:stCxn id="27964" idx="0"/>
            <a:endCxn id="27964" idx="0"/>
          </p:cNvCxnSpPr>
          <p:nvPr/>
        </p:nvCxnSpPr>
        <p:spPr bwMode="auto">
          <a:xfrm>
            <a:off x="2174875" y="5794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089" name="AutoShape 177"/>
          <p:cNvCxnSpPr>
            <a:cxnSpLocks noChangeShapeType="1"/>
            <a:stCxn id="27964" idx="0"/>
            <a:endCxn id="27964" idx="2"/>
          </p:cNvCxnSpPr>
          <p:nvPr/>
        </p:nvCxnSpPr>
        <p:spPr bwMode="auto">
          <a:xfrm>
            <a:off x="2174875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90" name="AutoShape 178"/>
          <p:cNvCxnSpPr>
            <a:cxnSpLocks noChangeShapeType="1"/>
            <a:stCxn id="27963" idx="0"/>
            <a:endCxn id="27963" idx="2"/>
          </p:cNvCxnSpPr>
          <p:nvPr/>
        </p:nvCxnSpPr>
        <p:spPr bwMode="auto">
          <a:xfrm>
            <a:off x="2703286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91" name="AutoShape 179"/>
          <p:cNvCxnSpPr>
            <a:cxnSpLocks noChangeShapeType="1"/>
          </p:cNvCxnSpPr>
          <p:nvPr/>
        </p:nvCxnSpPr>
        <p:spPr bwMode="auto">
          <a:xfrm>
            <a:off x="3720420" y="630917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092" name="AutoShape 182"/>
          <p:cNvCxnSpPr>
            <a:cxnSpLocks noChangeShapeType="1"/>
          </p:cNvCxnSpPr>
          <p:nvPr/>
        </p:nvCxnSpPr>
        <p:spPr bwMode="auto">
          <a:xfrm>
            <a:off x="5045982" y="6386286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093" name="AutoShape 183"/>
          <p:cNvCxnSpPr>
            <a:cxnSpLocks noChangeShapeType="1"/>
            <a:stCxn id="27956" idx="2"/>
            <a:endCxn id="27956" idx="0"/>
          </p:cNvCxnSpPr>
          <p:nvPr/>
        </p:nvCxnSpPr>
        <p:spPr bwMode="auto">
          <a:xfrm>
            <a:off x="3459617" y="4892902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94" name="AutoShape 185"/>
          <p:cNvCxnSpPr>
            <a:cxnSpLocks noChangeShapeType="1"/>
            <a:stCxn id="27978" idx="2"/>
            <a:endCxn id="27978" idx="0"/>
          </p:cNvCxnSpPr>
          <p:nvPr/>
        </p:nvCxnSpPr>
        <p:spPr bwMode="auto">
          <a:xfrm>
            <a:off x="3862161" y="4662714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095" name="AutoShape 186"/>
          <p:cNvCxnSpPr>
            <a:cxnSpLocks noChangeShapeType="1"/>
            <a:stCxn id="27977" idx="2"/>
            <a:endCxn id="27977" idx="0"/>
          </p:cNvCxnSpPr>
          <p:nvPr/>
        </p:nvCxnSpPr>
        <p:spPr bwMode="auto">
          <a:xfrm>
            <a:off x="3862161" y="4880429"/>
            <a:ext cx="74839" cy="0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28096" name="AutoShape 187"/>
          <p:cNvCxnSpPr>
            <a:cxnSpLocks noChangeShapeType="1"/>
            <a:stCxn id="27979" idx="2"/>
            <a:endCxn id="27979" idx="0"/>
          </p:cNvCxnSpPr>
          <p:nvPr/>
        </p:nvCxnSpPr>
        <p:spPr bwMode="auto">
          <a:xfrm>
            <a:off x="3862161" y="4254500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097" name="AutoShape 188"/>
          <p:cNvCxnSpPr>
            <a:cxnSpLocks noChangeShapeType="1"/>
            <a:stCxn id="27980" idx="2"/>
            <a:endCxn id="27980" idx="0"/>
          </p:cNvCxnSpPr>
          <p:nvPr/>
        </p:nvCxnSpPr>
        <p:spPr bwMode="auto">
          <a:xfrm>
            <a:off x="3862161" y="3819071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098" name="AutoShape 189"/>
          <p:cNvCxnSpPr>
            <a:cxnSpLocks noChangeShapeType="1"/>
            <a:stCxn id="27981" idx="2"/>
            <a:endCxn id="27981" idx="0"/>
          </p:cNvCxnSpPr>
          <p:nvPr/>
        </p:nvCxnSpPr>
        <p:spPr bwMode="auto">
          <a:xfrm>
            <a:off x="3862161" y="3364366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099" name="AutoShape 190"/>
          <p:cNvCxnSpPr>
            <a:cxnSpLocks noChangeShapeType="1"/>
            <a:stCxn id="27982" idx="2"/>
            <a:endCxn id="27982" idx="0"/>
          </p:cNvCxnSpPr>
          <p:nvPr/>
        </p:nvCxnSpPr>
        <p:spPr bwMode="auto">
          <a:xfrm>
            <a:off x="3863296" y="3100161"/>
            <a:ext cx="74839" cy="0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28100" name="AutoShape 192"/>
          <p:cNvCxnSpPr>
            <a:cxnSpLocks noChangeShapeType="1"/>
            <a:stCxn id="28013" idx="2"/>
            <a:endCxn id="28013" idx="0"/>
          </p:cNvCxnSpPr>
          <p:nvPr/>
        </p:nvCxnSpPr>
        <p:spPr bwMode="auto">
          <a:xfrm>
            <a:off x="4551589" y="2618242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1" name="AutoShape 193"/>
          <p:cNvCxnSpPr>
            <a:cxnSpLocks noChangeShapeType="1"/>
            <a:stCxn id="27983" idx="2"/>
            <a:endCxn id="27983" idx="0"/>
          </p:cNvCxnSpPr>
          <p:nvPr/>
        </p:nvCxnSpPr>
        <p:spPr bwMode="auto">
          <a:xfrm>
            <a:off x="5235349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2" name="AutoShape 194"/>
          <p:cNvCxnSpPr>
            <a:cxnSpLocks noChangeShapeType="1"/>
            <a:stCxn id="27992" idx="0"/>
            <a:endCxn id="27992" idx="0"/>
          </p:cNvCxnSpPr>
          <p:nvPr/>
        </p:nvCxnSpPr>
        <p:spPr bwMode="auto">
          <a:xfrm>
            <a:off x="3644446" y="382133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103" name="AutoShape 195"/>
          <p:cNvCxnSpPr>
            <a:cxnSpLocks noChangeShapeType="1"/>
            <a:stCxn id="28039" idx="2"/>
            <a:endCxn id="28039" idx="0"/>
          </p:cNvCxnSpPr>
          <p:nvPr/>
        </p:nvCxnSpPr>
        <p:spPr bwMode="auto">
          <a:xfrm>
            <a:off x="5915706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4" name="AutoShape 196"/>
          <p:cNvCxnSpPr>
            <a:cxnSpLocks noChangeShapeType="1"/>
            <a:stCxn id="28038" idx="2"/>
            <a:endCxn id="28038" idx="2"/>
          </p:cNvCxnSpPr>
          <p:nvPr/>
        </p:nvCxnSpPr>
        <p:spPr bwMode="auto">
          <a:xfrm>
            <a:off x="6217331" y="261824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105" name="AutoShape 197"/>
          <p:cNvCxnSpPr>
            <a:cxnSpLocks noChangeShapeType="1"/>
            <a:stCxn id="28038" idx="2"/>
            <a:endCxn id="28038" idx="2"/>
          </p:cNvCxnSpPr>
          <p:nvPr/>
        </p:nvCxnSpPr>
        <p:spPr bwMode="auto">
          <a:xfrm>
            <a:off x="6217331" y="261824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106" name="AutoShape 198"/>
          <p:cNvCxnSpPr>
            <a:cxnSpLocks noChangeShapeType="1"/>
            <a:stCxn id="28038" idx="2"/>
            <a:endCxn id="28038" idx="0"/>
          </p:cNvCxnSpPr>
          <p:nvPr/>
        </p:nvCxnSpPr>
        <p:spPr bwMode="auto">
          <a:xfrm>
            <a:off x="6217331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7" name="AutoShape 199"/>
          <p:cNvCxnSpPr>
            <a:cxnSpLocks noChangeShapeType="1"/>
            <a:stCxn id="28037" idx="2"/>
            <a:endCxn id="28037" idx="0"/>
          </p:cNvCxnSpPr>
          <p:nvPr/>
        </p:nvCxnSpPr>
        <p:spPr bwMode="auto">
          <a:xfrm>
            <a:off x="6670902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8" name="AutoShape 200"/>
          <p:cNvCxnSpPr>
            <a:cxnSpLocks noChangeShapeType="1"/>
            <a:stCxn id="28036" idx="2"/>
            <a:endCxn id="28036" idx="0"/>
          </p:cNvCxnSpPr>
          <p:nvPr/>
        </p:nvCxnSpPr>
        <p:spPr bwMode="auto">
          <a:xfrm>
            <a:off x="6973661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09" name="AutoShape 201"/>
          <p:cNvCxnSpPr>
            <a:cxnSpLocks noChangeShapeType="1"/>
            <a:stCxn id="28035" idx="2"/>
            <a:endCxn id="28035" idx="0"/>
          </p:cNvCxnSpPr>
          <p:nvPr/>
        </p:nvCxnSpPr>
        <p:spPr bwMode="auto">
          <a:xfrm>
            <a:off x="7426099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0" name="AutoShape 202"/>
          <p:cNvCxnSpPr>
            <a:cxnSpLocks noChangeShapeType="1"/>
            <a:stCxn id="28034" idx="2"/>
            <a:endCxn id="28034" idx="0"/>
          </p:cNvCxnSpPr>
          <p:nvPr/>
        </p:nvCxnSpPr>
        <p:spPr bwMode="auto">
          <a:xfrm>
            <a:off x="7879670" y="2618242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1" name="AutoShape 203"/>
          <p:cNvCxnSpPr>
            <a:cxnSpLocks noChangeShapeType="1"/>
            <a:stCxn id="28045" idx="2"/>
            <a:endCxn id="28045" idx="0"/>
          </p:cNvCxnSpPr>
          <p:nvPr/>
        </p:nvCxnSpPr>
        <p:spPr bwMode="auto">
          <a:xfrm>
            <a:off x="8409214" y="304686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2" name="AutoShape 204"/>
          <p:cNvCxnSpPr>
            <a:cxnSpLocks noChangeShapeType="1"/>
            <a:stCxn id="28046" idx="2"/>
            <a:endCxn id="28046" idx="0"/>
          </p:cNvCxnSpPr>
          <p:nvPr/>
        </p:nvCxnSpPr>
        <p:spPr bwMode="auto">
          <a:xfrm>
            <a:off x="8106456" y="304686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3" name="AutoShape 205"/>
          <p:cNvCxnSpPr>
            <a:cxnSpLocks noChangeShapeType="1"/>
            <a:stCxn id="28047" idx="2"/>
            <a:endCxn id="28047" idx="0"/>
          </p:cNvCxnSpPr>
          <p:nvPr/>
        </p:nvCxnSpPr>
        <p:spPr bwMode="auto">
          <a:xfrm>
            <a:off x="7652884" y="3046866"/>
            <a:ext cx="0" cy="86179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28114" name="AutoShape 206"/>
          <p:cNvCxnSpPr>
            <a:cxnSpLocks noChangeShapeType="1"/>
            <a:stCxn id="28048" idx="2"/>
            <a:endCxn id="28048" idx="0"/>
          </p:cNvCxnSpPr>
          <p:nvPr/>
        </p:nvCxnSpPr>
        <p:spPr bwMode="auto">
          <a:xfrm>
            <a:off x="6746875" y="304686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5" name="AutoShape 207"/>
          <p:cNvCxnSpPr>
            <a:cxnSpLocks noChangeShapeType="1"/>
            <a:stCxn id="28049" idx="2"/>
            <a:endCxn id="28049" idx="0"/>
          </p:cNvCxnSpPr>
          <p:nvPr/>
        </p:nvCxnSpPr>
        <p:spPr bwMode="auto">
          <a:xfrm>
            <a:off x="6293304" y="304686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6" name="AutoShape 208"/>
          <p:cNvCxnSpPr>
            <a:cxnSpLocks noChangeShapeType="1"/>
            <a:stCxn id="28050" idx="2"/>
            <a:endCxn id="28050" idx="0"/>
          </p:cNvCxnSpPr>
          <p:nvPr/>
        </p:nvCxnSpPr>
        <p:spPr bwMode="auto">
          <a:xfrm>
            <a:off x="5990545" y="304686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7" name="AutoShape 209"/>
          <p:cNvCxnSpPr>
            <a:cxnSpLocks noChangeShapeType="1"/>
            <a:stCxn id="28027" idx="2"/>
            <a:endCxn id="28027" idx="0"/>
          </p:cNvCxnSpPr>
          <p:nvPr/>
        </p:nvCxnSpPr>
        <p:spPr bwMode="auto">
          <a:xfrm>
            <a:off x="8708571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8" name="AutoShape 210"/>
          <p:cNvCxnSpPr>
            <a:cxnSpLocks noChangeShapeType="1"/>
            <a:stCxn id="28069" idx="2"/>
            <a:endCxn id="28069" idx="0"/>
          </p:cNvCxnSpPr>
          <p:nvPr/>
        </p:nvCxnSpPr>
        <p:spPr bwMode="auto">
          <a:xfrm>
            <a:off x="8405813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19" name="AutoShape 211"/>
          <p:cNvCxnSpPr>
            <a:cxnSpLocks noChangeShapeType="1"/>
            <a:stCxn id="28070" idx="2"/>
            <a:endCxn id="28070" idx="0"/>
          </p:cNvCxnSpPr>
          <p:nvPr/>
        </p:nvCxnSpPr>
        <p:spPr bwMode="auto">
          <a:xfrm>
            <a:off x="7952241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20" name="AutoShape 212"/>
          <p:cNvCxnSpPr>
            <a:cxnSpLocks noChangeShapeType="1"/>
            <a:stCxn id="28066" idx="2"/>
            <a:endCxn id="28066" idx="0"/>
          </p:cNvCxnSpPr>
          <p:nvPr/>
        </p:nvCxnSpPr>
        <p:spPr bwMode="auto">
          <a:xfrm>
            <a:off x="5987143" y="6309179"/>
            <a:ext cx="5670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21" name="AutoShape 213"/>
          <p:cNvCxnSpPr>
            <a:cxnSpLocks noChangeShapeType="1"/>
            <a:stCxn id="28065" idx="2"/>
            <a:endCxn id="28065" idx="0"/>
          </p:cNvCxnSpPr>
          <p:nvPr/>
        </p:nvCxnSpPr>
        <p:spPr bwMode="auto">
          <a:xfrm>
            <a:off x="6440714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22" name="AutoShape 214"/>
          <p:cNvCxnSpPr>
            <a:cxnSpLocks noChangeShapeType="1"/>
            <a:stCxn id="28064" idx="2"/>
            <a:endCxn id="28064" idx="0"/>
          </p:cNvCxnSpPr>
          <p:nvPr/>
        </p:nvCxnSpPr>
        <p:spPr bwMode="auto">
          <a:xfrm>
            <a:off x="6743473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23" name="AutoShape 215"/>
          <p:cNvCxnSpPr>
            <a:cxnSpLocks noChangeShapeType="1"/>
            <a:stCxn id="28063" idx="2"/>
            <a:endCxn id="28063" idx="0"/>
          </p:cNvCxnSpPr>
          <p:nvPr/>
        </p:nvCxnSpPr>
        <p:spPr bwMode="auto">
          <a:xfrm>
            <a:off x="7045099" y="6309179"/>
            <a:ext cx="5669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28124" name="AutoShape 216"/>
          <p:cNvCxnSpPr>
            <a:cxnSpLocks noChangeShapeType="1"/>
            <a:stCxn id="28072" idx="2"/>
            <a:endCxn id="28072" idx="0"/>
          </p:cNvCxnSpPr>
          <p:nvPr/>
        </p:nvCxnSpPr>
        <p:spPr bwMode="auto">
          <a:xfrm>
            <a:off x="7348992" y="6309179"/>
            <a:ext cx="3401" cy="85045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25" name="AutoShape 217"/>
          <p:cNvCxnSpPr>
            <a:cxnSpLocks noChangeShapeType="1"/>
            <a:stCxn id="28071" idx="2"/>
            <a:endCxn id="28071" idx="0"/>
          </p:cNvCxnSpPr>
          <p:nvPr/>
        </p:nvCxnSpPr>
        <p:spPr bwMode="auto">
          <a:xfrm>
            <a:off x="7650616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26" name="AutoShape 218"/>
          <p:cNvCxnSpPr>
            <a:cxnSpLocks noChangeShapeType="1"/>
            <a:stCxn id="28044" idx="2"/>
            <a:endCxn id="28044" idx="0"/>
          </p:cNvCxnSpPr>
          <p:nvPr/>
        </p:nvCxnSpPr>
        <p:spPr bwMode="auto">
          <a:xfrm>
            <a:off x="6293304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27" name="AutoShape 219"/>
          <p:cNvCxnSpPr>
            <a:cxnSpLocks noChangeShapeType="1"/>
            <a:stCxn id="28062" idx="2"/>
            <a:endCxn id="28062" idx="2"/>
          </p:cNvCxnSpPr>
          <p:nvPr/>
        </p:nvCxnSpPr>
        <p:spPr bwMode="auto">
          <a:xfrm>
            <a:off x="6897688" y="5794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128" name="AutoShape 220"/>
          <p:cNvCxnSpPr>
            <a:cxnSpLocks noChangeShapeType="1"/>
          </p:cNvCxnSpPr>
          <p:nvPr/>
        </p:nvCxnSpPr>
        <p:spPr bwMode="auto">
          <a:xfrm>
            <a:off x="7011081" y="5794375"/>
            <a:ext cx="0" cy="861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129" name="AutoShape 221"/>
          <p:cNvCxnSpPr>
            <a:cxnSpLocks noChangeShapeType="1"/>
            <a:stCxn id="28061" idx="2"/>
            <a:endCxn id="28061" idx="0"/>
          </p:cNvCxnSpPr>
          <p:nvPr/>
        </p:nvCxnSpPr>
        <p:spPr bwMode="auto">
          <a:xfrm>
            <a:off x="7199313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30" name="AutoShape 222"/>
          <p:cNvCxnSpPr>
            <a:cxnSpLocks noChangeShapeType="1"/>
            <a:stCxn id="28060" idx="2"/>
            <a:endCxn id="28060" idx="0"/>
          </p:cNvCxnSpPr>
          <p:nvPr/>
        </p:nvCxnSpPr>
        <p:spPr bwMode="auto">
          <a:xfrm>
            <a:off x="7652884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31" name="AutoShape 223"/>
          <p:cNvCxnSpPr>
            <a:cxnSpLocks noChangeShapeType="1"/>
            <a:stCxn id="28059" idx="2"/>
            <a:endCxn id="28059" idx="0"/>
          </p:cNvCxnSpPr>
          <p:nvPr/>
        </p:nvCxnSpPr>
        <p:spPr bwMode="auto">
          <a:xfrm>
            <a:off x="7955643" y="5794375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sp>
        <p:nvSpPr>
          <p:cNvPr id="28136" name="Rectangle 228"/>
          <p:cNvSpPr>
            <a:spLocks noChangeArrowheads="1"/>
          </p:cNvSpPr>
          <p:nvPr/>
        </p:nvSpPr>
        <p:spPr bwMode="auto">
          <a:xfrm>
            <a:off x="8295821" y="4335010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37" name="Rectangle 229"/>
          <p:cNvSpPr>
            <a:spLocks noChangeArrowheads="1"/>
          </p:cNvSpPr>
          <p:nvPr/>
        </p:nvSpPr>
        <p:spPr bwMode="auto">
          <a:xfrm>
            <a:off x="8522607" y="3905250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38" name="Rectangle 230"/>
          <p:cNvSpPr>
            <a:spLocks noChangeArrowheads="1"/>
          </p:cNvSpPr>
          <p:nvPr/>
        </p:nvSpPr>
        <p:spPr bwMode="auto">
          <a:xfrm>
            <a:off x="8900206" y="3905250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39" name="Rectangle 231"/>
          <p:cNvSpPr>
            <a:spLocks noChangeArrowheads="1"/>
          </p:cNvSpPr>
          <p:nvPr/>
        </p:nvSpPr>
        <p:spPr bwMode="auto">
          <a:xfrm>
            <a:off x="8295821" y="3647849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40" name="Rectangle 232"/>
          <p:cNvSpPr>
            <a:spLocks noChangeArrowheads="1"/>
          </p:cNvSpPr>
          <p:nvPr/>
        </p:nvSpPr>
        <p:spPr bwMode="auto">
          <a:xfrm rot="10800000">
            <a:off x="8673420" y="4162652"/>
            <a:ext cx="226786" cy="86179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43" name="Rectangle 235"/>
          <p:cNvSpPr>
            <a:spLocks noChangeArrowheads="1"/>
          </p:cNvSpPr>
          <p:nvPr/>
        </p:nvSpPr>
        <p:spPr bwMode="auto">
          <a:xfrm>
            <a:off x="8446635" y="5279572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44" name="Rectangle 236"/>
          <p:cNvSpPr>
            <a:spLocks noChangeArrowheads="1"/>
          </p:cNvSpPr>
          <p:nvPr/>
        </p:nvSpPr>
        <p:spPr bwMode="auto">
          <a:xfrm>
            <a:off x="8749393" y="5279572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45" name="Rectangle 237"/>
          <p:cNvSpPr>
            <a:spLocks noChangeArrowheads="1"/>
          </p:cNvSpPr>
          <p:nvPr/>
        </p:nvSpPr>
        <p:spPr bwMode="auto">
          <a:xfrm>
            <a:off x="8992054" y="5280706"/>
            <a:ext cx="151946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47" name="Text Box 254"/>
          <p:cNvSpPr txBox="1">
            <a:spLocks noChangeArrowheads="1"/>
          </p:cNvSpPr>
          <p:nvPr/>
        </p:nvSpPr>
        <p:spPr bwMode="auto">
          <a:xfrm>
            <a:off x="814161" y="5560786"/>
            <a:ext cx="31750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37</a:t>
            </a:r>
          </a:p>
        </p:txBody>
      </p:sp>
      <p:sp>
        <p:nvSpPr>
          <p:cNvPr id="28148" name="Text Box 259"/>
          <p:cNvSpPr txBox="1">
            <a:spLocks noChangeArrowheads="1"/>
          </p:cNvSpPr>
          <p:nvPr/>
        </p:nvSpPr>
        <p:spPr bwMode="auto">
          <a:xfrm>
            <a:off x="3006045" y="5022170"/>
            <a:ext cx="692830" cy="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28149" name="Text Box 260"/>
          <p:cNvSpPr txBox="1">
            <a:spLocks noChangeArrowheads="1"/>
          </p:cNvSpPr>
          <p:nvPr/>
        </p:nvSpPr>
        <p:spPr bwMode="auto">
          <a:xfrm>
            <a:off x="3080884" y="5450795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28150" name="Text Box 261"/>
          <p:cNvSpPr txBox="1">
            <a:spLocks noChangeArrowheads="1"/>
          </p:cNvSpPr>
          <p:nvPr/>
        </p:nvSpPr>
        <p:spPr bwMode="auto">
          <a:xfrm>
            <a:off x="2854099" y="553697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15</a:t>
            </a:r>
          </a:p>
        </p:txBody>
      </p:sp>
      <p:sp>
        <p:nvSpPr>
          <p:cNvPr id="28151" name="Text Box 270"/>
          <p:cNvSpPr txBox="1">
            <a:spLocks noChangeArrowheads="1"/>
          </p:cNvSpPr>
          <p:nvPr/>
        </p:nvSpPr>
        <p:spPr bwMode="auto">
          <a:xfrm>
            <a:off x="2936875" y="3764643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16</a:t>
            </a:r>
          </a:p>
        </p:txBody>
      </p:sp>
      <p:sp>
        <p:nvSpPr>
          <p:cNvPr id="28152" name="Text Box 279"/>
          <p:cNvSpPr txBox="1">
            <a:spLocks noChangeArrowheads="1"/>
          </p:cNvSpPr>
          <p:nvPr/>
        </p:nvSpPr>
        <p:spPr bwMode="auto">
          <a:xfrm>
            <a:off x="3698875" y="3111500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28153" name="Text Box 280"/>
          <p:cNvSpPr txBox="1">
            <a:spLocks noChangeArrowheads="1"/>
          </p:cNvSpPr>
          <p:nvPr/>
        </p:nvSpPr>
        <p:spPr bwMode="auto">
          <a:xfrm>
            <a:off x="4880429" y="234836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9</a:t>
            </a:r>
          </a:p>
        </p:txBody>
      </p:sp>
      <p:sp>
        <p:nvSpPr>
          <p:cNvPr id="28154" name="Text Box 283"/>
          <p:cNvSpPr txBox="1">
            <a:spLocks noChangeArrowheads="1"/>
          </p:cNvSpPr>
          <p:nvPr/>
        </p:nvSpPr>
        <p:spPr bwMode="auto">
          <a:xfrm>
            <a:off x="3851956" y="265792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</a:t>
            </a:r>
          </a:p>
        </p:txBody>
      </p:sp>
      <p:sp>
        <p:nvSpPr>
          <p:cNvPr id="28155" name="Text Box 284"/>
          <p:cNvSpPr txBox="1">
            <a:spLocks noChangeArrowheads="1"/>
          </p:cNvSpPr>
          <p:nvPr/>
        </p:nvSpPr>
        <p:spPr bwMode="auto">
          <a:xfrm>
            <a:off x="3697741" y="265792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28156" name="Text Box 285"/>
          <p:cNvSpPr txBox="1">
            <a:spLocks noChangeArrowheads="1"/>
          </p:cNvSpPr>
          <p:nvPr/>
        </p:nvSpPr>
        <p:spPr bwMode="auto">
          <a:xfrm>
            <a:off x="4733018" y="6322786"/>
            <a:ext cx="404813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28157" name="Text Box 296"/>
          <p:cNvSpPr txBox="1">
            <a:spLocks noChangeArrowheads="1"/>
          </p:cNvSpPr>
          <p:nvPr/>
        </p:nvSpPr>
        <p:spPr bwMode="auto">
          <a:xfrm>
            <a:off x="3916589" y="5016500"/>
            <a:ext cx="163286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1</a:t>
            </a:r>
          </a:p>
        </p:txBody>
      </p:sp>
      <p:sp>
        <p:nvSpPr>
          <p:cNvPr id="28158" name="Text Box 297"/>
          <p:cNvSpPr txBox="1">
            <a:spLocks noChangeArrowheads="1"/>
          </p:cNvSpPr>
          <p:nvPr/>
        </p:nvSpPr>
        <p:spPr bwMode="auto">
          <a:xfrm>
            <a:off x="4515304" y="2784929"/>
            <a:ext cx="32657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28159" name="Text Box 311"/>
          <p:cNvSpPr txBox="1">
            <a:spLocks noChangeArrowheads="1"/>
          </p:cNvSpPr>
          <p:nvPr/>
        </p:nvSpPr>
        <p:spPr bwMode="auto">
          <a:xfrm>
            <a:off x="5658304" y="3111500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28160" name="Text Box 312"/>
          <p:cNvSpPr txBox="1">
            <a:spLocks noChangeArrowheads="1"/>
          </p:cNvSpPr>
          <p:nvPr/>
        </p:nvSpPr>
        <p:spPr bwMode="auto">
          <a:xfrm>
            <a:off x="7993063" y="2359706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31</a:t>
            </a:r>
          </a:p>
        </p:txBody>
      </p:sp>
      <p:sp>
        <p:nvSpPr>
          <p:cNvPr id="28161" name="Text Box 315"/>
          <p:cNvSpPr txBox="1">
            <a:spLocks noChangeArrowheads="1"/>
          </p:cNvSpPr>
          <p:nvPr/>
        </p:nvSpPr>
        <p:spPr bwMode="auto">
          <a:xfrm>
            <a:off x="7993063" y="3133045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26</a:t>
            </a:r>
          </a:p>
        </p:txBody>
      </p:sp>
      <p:sp>
        <p:nvSpPr>
          <p:cNvPr id="28162" name="Rectangle 40"/>
          <p:cNvSpPr>
            <a:spLocks noChangeArrowheads="1"/>
          </p:cNvSpPr>
          <p:nvPr/>
        </p:nvSpPr>
        <p:spPr bwMode="auto">
          <a:xfrm rot="5400000">
            <a:off x="3818505" y="5114584"/>
            <a:ext cx="163286" cy="7597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63" name="Rectangle 51"/>
          <p:cNvSpPr>
            <a:spLocks noChangeArrowheads="1"/>
          </p:cNvSpPr>
          <p:nvPr/>
        </p:nvSpPr>
        <p:spPr bwMode="auto">
          <a:xfrm>
            <a:off x="3862161" y="3982357"/>
            <a:ext cx="75974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64" name="Rectangle 84"/>
          <p:cNvSpPr>
            <a:spLocks noChangeArrowheads="1"/>
          </p:cNvSpPr>
          <p:nvPr/>
        </p:nvSpPr>
        <p:spPr bwMode="auto">
          <a:xfrm rot="10800000">
            <a:off x="3372304" y="6268357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65" name="Rectangle 93"/>
          <p:cNvSpPr>
            <a:spLocks noChangeArrowheads="1"/>
          </p:cNvSpPr>
          <p:nvPr/>
        </p:nvSpPr>
        <p:spPr bwMode="auto">
          <a:xfrm>
            <a:off x="4352018" y="6268357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66" name="Rectangle 129"/>
          <p:cNvSpPr>
            <a:spLocks noChangeArrowheads="1"/>
          </p:cNvSpPr>
          <p:nvPr/>
        </p:nvSpPr>
        <p:spPr bwMode="auto">
          <a:xfrm>
            <a:off x="7400018" y="3057071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solidFill>
                <a:schemeClr val="folHlink"/>
              </a:solidFill>
              <a:latin typeface="Arial" pitchFamily="34" charset="0"/>
            </a:endParaRPr>
          </a:p>
        </p:txBody>
      </p:sp>
      <p:sp>
        <p:nvSpPr>
          <p:cNvPr id="28167" name="Text Box 267"/>
          <p:cNvSpPr txBox="1">
            <a:spLocks noChangeArrowheads="1"/>
          </p:cNvSpPr>
          <p:nvPr/>
        </p:nvSpPr>
        <p:spPr bwMode="auto">
          <a:xfrm>
            <a:off x="868590" y="6377214"/>
            <a:ext cx="311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38</a:t>
            </a:r>
          </a:p>
        </p:txBody>
      </p:sp>
      <p:sp>
        <p:nvSpPr>
          <p:cNvPr id="28168" name="Oval 115" descr="Темный диагональный 2"/>
          <p:cNvSpPr>
            <a:spLocks noChangeArrowheads="1"/>
          </p:cNvSpPr>
          <p:nvPr/>
        </p:nvSpPr>
        <p:spPr bwMode="auto">
          <a:xfrm>
            <a:off x="5222875" y="4254501"/>
            <a:ext cx="300491" cy="310696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298" tIns="32649" rIns="65298" bIns="32649" anchor="ctr"/>
          <a:lstStyle/>
          <a:p>
            <a:pPr defTabSz="651931"/>
            <a:endParaRPr lang="ru-RU" dirty="0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991304" y="5125357"/>
            <a:ext cx="688295" cy="456974"/>
            <a:chOff x="4860" y="4199"/>
            <a:chExt cx="219" cy="239"/>
          </a:xfrm>
        </p:grpSpPr>
        <p:grpSp>
          <p:nvGrpSpPr>
            <p:cNvPr id="3" name="Group 61"/>
            <p:cNvGrpSpPr>
              <a:grpSpLocks/>
            </p:cNvGrpSpPr>
            <p:nvPr/>
          </p:nvGrpSpPr>
          <p:grpSpPr bwMode="auto">
            <a:xfrm>
              <a:off x="4911" y="4215"/>
              <a:ext cx="136" cy="223"/>
              <a:chOff x="1773" y="5636"/>
              <a:chExt cx="233" cy="338"/>
            </a:xfrm>
          </p:grpSpPr>
          <p:grpSp>
            <p:nvGrpSpPr>
              <p:cNvPr id="4" name="Group 62"/>
              <p:cNvGrpSpPr>
                <a:grpSpLocks/>
              </p:cNvGrpSpPr>
              <p:nvPr/>
            </p:nvGrpSpPr>
            <p:grpSpPr bwMode="auto">
              <a:xfrm>
                <a:off x="1773" y="5636"/>
                <a:ext cx="233" cy="338"/>
                <a:chOff x="3175" y="192"/>
                <a:chExt cx="233" cy="714"/>
              </a:xfrm>
            </p:grpSpPr>
            <p:sp>
              <p:nvSpPr>
                <p:cNvPr id="28172" name="Line 63"/>
                <p:cNvSpPr>
                  <a:spLocks noChangeShapeType="1"/>
                </p:cNvSpPr>
                <p:nvPr/>
              </p:nvSpPr>
              <p:spPr bwMode="auto">
                <a:xfrm>
                  <a:off x="3182" y="234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17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17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17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176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339" tIns="45669" rIns="91339" bIns="45669"/>
              <a:lstStyle/>
              <a:p>
                <a:pPr defTabSz="911569"/>
                <a:endParaRPr lang="ru-RU" sz="2500" dirty="0"/>
              </a:p>
            </p:txBody>
          </p:sp>
        </p:grpSp>
        <p:sp>
          <p:nvSpPr>
            <p:cNvPr id="28177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331" tIns="42669" rIns="85331" bIns="42669">
              <a:spAutoFit/>
            </a:bodyPr>
            <a:lstStyle/>
            <a:p>
              <a:pPr algn="ctr" defTabSz="853746" eaLnBrk="0" hangingPunct="0"/>
              <a:r>
                <a:rPr lang="ru-RU" sz="800" dirty="0">
                  <a:cs typeface="Times New Roman" pitchFamily="18" charset="0"/>
                </a:rPr>
                <a:t>ДПО</a:t>
              </a:r>
            </a:p>
          </p:txBody>
        </p:sp>
      </p:grpSp>
      <p:pic>
        <p:nvPicPr>
          <p:cNvPr id="28178" name="Группа 18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0161" y="2349500"/>
            <a:ext cx="176893" cy="32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179" name="Text Box 260"/>
          <p:cNvSpPr txBox="1">
            <a:spLocks noChangeArrowheads="1"/>
          </p:cNvSpPr>
          <p:nvPr/>
        </p:nvSpPr>
        <p:spPr bwMode="auto">
          <a:xfrm>
            <a:off x="5549447" y="5560786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28180" name="Text Box 260"/>
          <p:cNvSpPr txBox="1">
            <a:spLocks noChangeArrowheads="1"/>
          </p:cNvSpPr>
          <p:nvPr/>
        </p:nvSpPr>
        <p:spPr bwMode="auto">
          <a:xfrm>
            <a:off x="5658304" y="6431643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28181" name="Text Box 260"/>
          <p:cNvSpPr txBox="1">
            <a:spLocks noChangeArrowheads="1"/>
          </p:cNvSpPr>
          <p:nvPr/>
        </p:nvSpPr>
        <p:spPr bwMode="auto">
          <a:xfrm>
            <a:off x="7617732" y="5560786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28182" name="Text Box 260"/>
          <p:cNvSpPr txBox="1">
            <a:spLocks noChangeArrowheads="1"/>
          </p:cNvSpPr>
          <p:nvPr/>
        </p:nvSpPr>
        <p:spPr bwMode="auto">
          <a:xfrm>
            <a:off x="8378599" y="6103938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24</a:t>
            </a:r>
          </a:p>
        </p:txBody>
      </p:sp>
      <p:sp>
        <p:nvSpPr>
          <p:cNvPr id="28187" name="Rectangle 53"/>
          <p:cNvSpPr>
            <a:spLocks noChangeArrowheads="1"/>
          </p:cNvSpPr>
          <p:nvPr/>
        </p:nvSpPr>
        <p:spPr bwMode="auto">
          <a:xfrm rot="5400000">
            <a:off x="5373120" y="5628255"/>
            <a:ext cx="257402" cy="231321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88" name="Rectangle 27"/>
          <p:cNvSpPr>
            <a:spLocks noChangeArrowheads="1"/>
          </p:cNvSpPr>
          <p:nvPr/>
        </p:nvSpPr>
        <p:spPr bwMode="auto">
          <a:xfrm>
            <a:off x="4841875" y="5778500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8189" name="AutoShape 177"/>
          <p:cNvCxnSpPr>
            <a:cxnSpLocks noChangeShapeType="1"/>
            <a:stCxn id="28188" idx="0"/>
            <a:endCxn id="28188" idx="2"/>
          </p:cNvCxnSpPr>
          <p:nvPr/>
        </p:nvCxnSpPr>
        <p:spPr bwMode="auto">
          <a:xfrm>
            <a:off x="4917849" y="5778500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28190" name="AutoShape 185"/>
          <p:cNvCxnSpPr>
            <a:cxnSpLocks noChangeShapeType="1"/>
            <a:stCxn id="28162" idx="2"/>
            <a:endCxn id="28162" idx="0"/>
          </p:cNvCxnSpPr>
          <p:nvPr/>
        </p:nvCxnSpPr>
        <p:spPr bwMode="auto">
          <a:xfrm>
            <a:off x="3863295" y="5153706"/>
            <a:ext cx="75973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sp>
        <p:nvSpPr>
          <p:cNvPr id="28191" name="Rectangle 24"/>
          <p:cNvSpPr>
            <a:spLocks noChangeArrowheads="1"/>
          </p:cNvSpPr>
          <p:nvPr/>
        </p:nvSpPr>
        <p:spPr bwMode="auto">
          <a:xfrm>
            <a:off x="3862161" y="5724072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192" name="Rectangle 25"/>
          <p:cNvSpPr>
            <a:spLocks noChangeArrowheads="1"/>
          </p:cNvSpPr>
          <p:nvPr/>
        </p:nvSpPr>
        <p:spPr bwMode="auto">
          <a:xfrm flipV="1">
            <a:off x="4678589" y="5778500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5005161" y="6268357"/>
            <a:ext cx="274411" cy="272143"/>
            <a:chOff x="0" y="1"/>
            <a:chExt cx="20000" cy="19999"/>
          </a:xfrm>
        </p:grpSpPr>
        <p:sp>
          <p:nvSpPr>
            <p:cNvPr id="28194" name="Rectangle 57"/>
            <p:cNvSpPr>
              <a:spLocks noChangeArrowheads="1"/>
            </p:cNvSpPr>
            <p:nvPr/>
          </p:nvSpPr>
          <p:spPr bwMode="auto">
            <a:xfrm>
              <a:off x="0" y="7756"/>
              <a:ext cx="20000" cy="1224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7761" tIns="63881" rIns="127761" bIns="63881"/>
            <a:lstStyle/>
            <a:p>
              <a:pPr defTabSz="1276650"/>
              <a:endParaRPr lang="ru-RU" sz="2500" dirty="0">
                <a:latin typeface="Calibri" pitchFamily="34" charset="0"/>
              </a:endParaRPr>
            </a:p>
          </p:txBody>
        </p:sp>
        <p:sp>
          <p:nvSpPr>
            <p:cNvPr id="28195" name="Line 58"/>
            <p:cNvSpPr>
              <a:spLocks noChangeShapeType="1"/>
            </p:cNvSpPr>
            <p:nvPr/>
          </p:nvSpPr>
          <p:spPr bwMode="auto">
            <a:xfrm flipV="1">
              <a:off x="161" y="1"/>
              <a:ext cx="10170" cy="777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196" name="Line 59"/>
            <p:cNvSpPr>
              <a:spLocks noChangeShapeType="1"/>
            </p:cNvSpPr>
            <p:nvPr/>
          </p:nvSpPr>
          <p:spPr bwMode="auto">
            <a:xfrm>
              <a:off x="10475" y="1"/>
              <a:ext cx="9364" cy="73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8652" y="3009"/>
              <a:ext cx="3120" cy="3408"/>
              <a:chOff x="-2659" y="0"/>
              <a:chExt cx="26710" cy="20000"/>
            </a:xfrm>
          </p:grpSpPr>
          <p:sp>
            <p:nvSpPr>
              <p:cNvPr id="28198" name="Line 61"/>
              <p:cNvSpPr>
                <a:spLocks noChangeShapeType="1"/>
              </p:cNvSpPr>
              <p:nvPr/>
            </p:nvSpPr>
            <p:spPr bwMode="auto">
              <a:xfrm>
                <a:off x="9649" y="0"/>
                <a:ext cx="137" cy="2000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99" name="Line 62"/>
              <p:cNvSpPr>
                <a:spLocks noChangeShapeType="1"/>
              </p:cNvSpPr>
              <p:nvPr/>
            </p:nvSpPr>
            <p:spPr bwMode="auto">
              <a:xfrm>
                <a:off x="-2659" y="11007"/>
                <a:ext cx="26710" cy="14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200" name="Rectangle 104"/>
          <p:cNvSpPr>
            <a:spLocks noChangeArrowheads="1"/>
          </p:cNvSpPr>
          <p:nvPr/>
        </p:nvSpPr>
        <p:spPr bwMode="auto">
          <a:xfrm>
            <a:off x="4675188" y="2348366"/>
            <a:ext cx="453571" cy="171223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201" name="Text Box 108"/>
          <p:cNvSpPr txBox="1">
            <a:spLocks noChangeArrowheads="1"/>
          </p:cNvSpPr>
          <p:nvPr/>
        </p:nvSpPr>
        <p:spPr bwMode="auto">
          <a:xfrm>
            <a:off x="4623027" y="2348367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pic>
        <p:nvPicPr>
          <p:cNvPr id="28202" name="AutoShape 820"/>
          <p:cNvPicPr>
            <a:picLocks noChangeArrowheads="1"/>
          </p:cNvPicPr>
          <p:nvPr/>
        </p:nvPicPr>
        <p:blipFill>
          <a:blip r:embed="rId3"/>
          <a:srcRect r="25195" b="24805"/>
          <a:stretch>
            <a:fillRect/>
          </a:stretch>
        </p:blipFill>
        <p:spPr bwMode="auto">
          <a:xfrm rot="234416">
            <a:off x="3537858" y="5234214"/>
            <a:ext cx="434295" cy="603250"/>
          </a:xfrm>
          <a:prstGeom prst="rect">
            <a:avLst/>
          </a:prstGeom>
          <a:noFill/>
        </p:spPr>
      </p:pic>
      <p:pic>
        <p:nvPicPr>
          <p:cNvPr id="28203" name="AutoShape 8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0589" y="5288643"/>
            <a:ext cx="435429" cy="326571"/>
          </a:xfrm>
          <a:prstGeom prst="rect">
            <a:avLst/>
          </a:prstGeom>
          <a:noFill/>
        </p:spPr>
      </p:pic>
      <p:sp>
        <p:nvSpPr>
          <p:cNvPr id="28204" name="Text Box 556"/>
          <p:cNvSpPr txBox="1">
            <a:spLocks noChangeArrowheads="1"/>
          </p:cNvSpPr>
          <p:nvPr/>
        </p:nvSpPr>
        <p:spPr bwMode="auto">
          <a:xfrm>
            <a:off x="5331732" y="5234214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Детский сад </a:t>
            </a:r>
            <a:r>
              <a:rPr lang="ru-RU" sz="400" dirty="0">
                <a:cs typeface="Times New Roman" pitchFamily="18" charset="0"/>
              </a:rPr>
              <a:t>вместимость: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15-чел.1-этажное,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Тел.8(832-68)92-867</a:t>
            </a:r>
          </a:p>
        </p:txBody>
      </p:sp>
      <p:pic>
        <p:nvPicPr>
          <p:cNvPr id="28205" name="AutoShape 82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4304" y="5887357"/>
            <a:ext cx="598714" cy="381000"/>
          </a:xfrm>
          <a:prstGeom prst="rect">
            <a:avLst/>
          </a:prstGeom>
          <a:noFill/>
        </p:spPr>
      </p:pic>
      <p:sp>
        <p:nvSpPr>
          <p:cNvPr id="28206" name="Text Box 558"/>
          <p:cNvSpPr txBox="1">
            <a:spLocks noChangeArrowheads="1"/>
          </p:cNvSpPr>
          <p:nvPr/>
        </p:nvSpPr>
        <p:spPr bwMode="auto">
          <a:xfrm>
            <a:off x="4134304" y="5832929"/>
            <a:ext cx="749279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</a:t>
            </a:r>
          </a:p>
          <a:p>
            <a:pPr algn="ctr" defTabSz="1494339"/>
            <a:r>
              <a:rPr lang="ru-RU" sz="400" u="sng" dirty="0" err="1">
                <a:cs typeface="Times New Roman" pitchFamily="18" charset="0"/>
              </a:rPr>
              <a:t>Ишимского</a:t>
            </a:r>
            <a:r>
              <a:rPr lang="ru-RU" sz="400" u="sng" dirty="0">
                <a:cs typeface="Times New Roman" pitchFamily="18" charset="0"/>
              </a:rPr>
              <a:t> ПО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 режим работы: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с9-00 до 20-00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Тел.:8(832-68)92-880</a:t>
            </a:r>
          </a:p>
        </p:txBody>
      </p:sp>
      <p:pic>
        <p:nvPicPr>
          <p:cNvPr id="28207" name="AutoShape 82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875" y="5343072"/>
            <a:ext cx="700768" cy="326571"/>
          </a:xfrm>
          <a:prstGeom prst="rect">
            <a:avLst/>
          </a:prstGeom>
          <a:noFill/>
        </p:spPr>
      </p:pic>
      <p:sp>
        <p:nvSpPr>
          <p:cNvPr id="28208" name="Text Box 560"/>
          <p:cNvSpPr txBox="1">
            <a:spLocks noChangeArrowheads="1"/>
          </p:cNvSpPr>
          <p:nvPr/>
        </p:nvSpPr>
        <p:spPr bwMode="auto">
          <a:xfrm>
            <a:off x="2447018" y="5288643"/>
            <a:ext cx="78775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КОНТОРА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Характеристика здания: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92-810</a:t>
            </a:r>
          </a:p>
        </p:txBody>
      </p:sp>
      <p:pic>
        <p:nvPicPr>
          <p:cNvPr id="28209" name="AutoShape 82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60875" y="5234214"/>
            <a:ext cx="598714" cy="598714"/>
          </a:xfrm>
          <a:prstGeom prst="rect">
            <a:avLst/>
          </a:prstGeom>
          <a:noFill/>
        </p:spPr>
      </p:pic>
      <p:sp>
        <p:nvSpPr>
          <p:cNvPr id="28210" name="Text Box 562"/>
          <p:cNvSpPr txBox="1">
            <a:spLocks noChangeArrowheads="1"/>
          </p:cNvSpPr>
          <p:nvPr/>
        </p:nvSpPr>
        <p:spPr bwMode="auto">
          <a:xfrm>
            <a:off x="4297589" y="5179786"/>
            <a:ext cx="925286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Магазин ЧП </a:t>
            </a:r>
            <a:r>
              <a:rPr lang="ru-RU" sz="400" u="sng" dirty="0" err="1">
                <a:latin typeface="Arial" pitchFamily="34" charset="0"/>
              </a:rPr>
              <a:t>Семиренко</a:t>
            </a:r>
            <a:r>
              <a:rPr lang="ru-RU" sz="400" dirty="0">
                <a:latin typeface="Arial" pitchFamily="34" charset="0"/>
              </a:rPr>
              <a:t> </a:t>
            </a:r>
            <a:endParaRPr lang="ru-RU" sz="400" u="sng" dirty="0"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режим работы:с9-00 до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20-001-этажное, кирпичное</a:t>
            </a:r>
          </a:p>
        </p:txBody>
      </p:sp>
      <p:pic>
        <p:nvPicPr>
          <p:cNvPr id="28211" name="AutoShape 82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68447" y="4798786"/>
            <a:ext cx="489857" cy="1034143"/>
          </a:xfrm>
          <a:prstGeom prst="rect">
            <a:avLst/>
          </a:prstGeom>
          <a:noFill/>
        </p:spPr>
      </p:pic>
      <p:sp>
        <p:nvSpPr>
          <p:cNvPr id="28212" name="Text Box 564"/>
          <p:cNvSpPr txBox="1">
            <a:spLocks noChangeArrowheads="1"/>
          </p:cNvSpPr>
          <p:nvPr/>
        </p:nvSpPr>
        <p:spPr bwMode="auto">
          <a:xfrm>
            <a:off x="5059590" y="4798786"/>
            <a:ext cx="707571" cy="5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ШКОЛА(9классов)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вместимость:90 чел.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1-этажное, </a:t>
            </a:r>
            <a:r>
              <a:rPr lang="ru-RU" sz="400" dirty="0" err="1">
                <a:latin typeface="Arial" pitchFamily="34" charset="0"/>
                <a:cs typeface="Times New Roman" pitchFamily="18" charset="0"/>
              </a:rPr>
              <a:t>ирпичное</a:t>
            </a:r>
            <a:endParaRPr lang="ru-RU" sz="400" dirty="0">
              <a:latin typeface="Arial" pitchFamily="34" charset="0"/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Тел.: </a:t>
            </a:r>
            <a:r>
              <a:rPr lang="ru-RU" sz="400" dirty="0">
                <a:latin typeface="Arial" pitchFamily="34" charset="0"/>
              </a:rPr>
              <a:t>8(832-68) 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92-867</a:t>
            </a:r>
          </a:p>
        </p:txBody>
      </p:sp>
      <p:pic>
        <p:nvPicPr>
          <p:cNvPr id="28213" name="AutoShape 820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69732" y="5451928"/>
            <a:ext cx="489857" cy="435429"/>
          </a:xfrm>
          <a:prstGeom prst="rect">
            <a:avLst/>
          </a:prstGeom>
          <a:noFill/>
        </p:spPr>
      </p:pic>
      <p:sp>
        <p:nvSpPr>
          <p:cNvPr id="28214" name="Text Box 566"/>
          <p:cNvSpPr txBox="1">
            <a:spLocks noChangeArrowheads="1"/>
          </p:cNvSpPr>
          <p:nvPr/>
        </p:nvSpPr>
        <p:spPr bwMode="auto">
          <a:xfrm>
            <a:off x="4460875" y="5374822"/>
            <a:ext cx="707571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ПОЧТА </a:t>
            </a:r>
            <a:r>
              <a:rPr lang="ru-RU" sz="400" dirty="0">
                <a:cs typeface="Times New Roman" pitchFamily="18" charset="0"/>
              </a:rPr>
              <a:t>1-этажное, кирпичное Тел.: 8(832-68)92-824</a:t>
            </a:r>
          </a:p>
        </p:txBody>
      </p:sp>
      <p:cxnSp>
        <p:nvCxnSpPr>
          <p:cNvPr id="28215" name="AutoShape 180"/>
          <p:cNvCxnSpPr>
            <a:cxnSpLocks noChangeShapeType="1"/>
            <a:stCxn id="28164" idx="2"/>
            <a:endCxn id="28164" idx="0"/>
          </p:cNvCxnSpPr>
          <p:nvPr/>
        </p:nvCxnSpPr>
        <p:spPr bwMode="auto">
          <a:xfrm>
            <a:off x="3512911" y="6268357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28216" name="Rectangle 84"/>
          <p:cNvSpPr>
            <a:spLocks noChangeArrowheads="1"/>
          </p:cNvSpPr>
          <p:nvPr/>
        </p:nvSpPr>
        <p:spPr bwMode="auto">
          <a:xfrm rot="10800000">
            <a:off x="3753304" y="6268357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8217" name="AutoShape 180"/>
          <p:cNvCxnSpPr>
            <a:cxnSpLocks noChangeShapeType="1"/>
          </p:cNvCxnSpPr>
          <p:nvPr/>
        </p:nvCxnSpPr>
        <p:spPr bwMode="auto">
          <a:xfrm>
            <a:off x="3916589" y="6268357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28218" name="Rectangle 224"/>
          <p:cNvSpPr>
            <a:spLocks noChangeArrowheads="1"/>
          </p:cNvSpPr>
          <p:nvPr/>
        </p:nvSpPr>
        <p:spPr bwMode="auto">
          <a:xfrm>
            <a:off x="3800929" y="2348367"/>
            <a:ext cx="272143" cy="206375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28219" name="Text Box 108"/>
          <p:cNvSpPr txBox="1">
            <a:spLocks noChangeArrowheads="1"/>
          </p:cNvSpPr>
          <p:nvPr/>
        </p:nvSpPr>
        <p:spPr bwMode="auto">
          <a:xfrm>
            <a:off x="3646714" y="2297340"/>
            <a:ext cx="598714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700" dirty="0">
                <a:latin typeface="Arial" pitchFamily="34" charset="0"/>
              </a:rPr>
              <a:t>Гараж</a:t>
            </a:r>
          </a:p>
        </p:txBody>
      </p:sp>
      <p:sp>
        <p:nvSpPr>
          <p:cNvPr id="28220" name="Text Box 280"/>
          <p:cNvSpPr txBox="1">
            <a:spLocks noChangeArrowheads="1"/>
          </p:cNvSpPr>
          <p:nvPr/>
        </p:nvSpPr>
        <p:spPr bwMode="auto">
          <a:xfrm>
            <a:off x="5767161" y="2349500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11</a:t>
            </a:r>
          </a:p>
        </p:txBody>
      </p:sp>
      <p:sp>
        <p:nvSpPr>
          <p:cNvPr id="28221" name="Rectangle 49"/>
          <p:cNvSpPr>
            <a:spLocks noChangeArrowheads="1"/>
          </p:cNvSpPr>
          <p:nvPr/>
        </p:nvSpPr>
        <p:spPr bwMode="auto">
          <a:xfrm>
            <a:off x="4468813" y="2863170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8222" name="AutoShape 183"/>
          <p:cNvCxnSpPr>
            <a:cxnSpLocks noChangeShapeType="1"/>
          </p:cNvCxnSpPr>
          <p:nvPr/>
        </p:nvCxnSpPr>
        <p:spPr bwMode="auto">
          <a:xfrm>
            <a:off x="3481161" y="3873500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pic>
        <p:nvPicPr>
          <p:cNvPr id="28223" name="AutoShape 820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629276">
            <a:off x="4079875" y="4853214"/>
            <a:ext cx="762000" cy="762000"/>
          </a:xfrm>
          <a:prstGeom prst="rect">
            <a:avLst/>
          </a:prstGeom>
          <a:noFill/>
        </p:spPr>
      </p:pic>
      <p:sp>
        <p:nvSpPr>
          <p:cNvPr id="28224" name="Text Box 576"/>
          <p:cNvSpPr txBox="1">
            <a:spLocks noChangeArrowheads="1"/>
          </p:cNvSpPr>
          <p:nvPr/>
        </p:nvSpPr>
        <p:spPr bwMode="auto">
          <a:xfrm>
            <a:off x="4134304" y="4798786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АДМИНИСТАЦИЯ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2-х этажное, кирпичное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Тел.: 8(832-68)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92-816</a:t>
            </a:r>
          </a:p>
        </p:txBody>
      </p:sp>
      <p:pic>
        <p:nvPicPr>
          <p:cNvPr id="28225" name="AutoShape 820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33018" y="5887357"/>
            <a:ext cx="544286" cy="326571"/>
          </a:xfrm>
          <a:prstGeom prst="rect">
            <a:avLst/>
          </a:prstGeom>
          <a:noFill/>
        </p:spPr>
      </p:pic>
      <p:sp>
        <p:nvSpPr>
          <p:cNvPr id="28226" name="Text Box 578"/>
          <p:cNvSpPr txBox="1">
            <a:spLocks noChangeArrowheads="1"/>
          </p:cNvSpPr>
          <p:nvPr/>
        </p:nvSpPr>
        <p:spPr bwMode="auto">
          <a:xfrm>
            <a:off x="4692197" y="5832928"/>
            <a:ext cx="749279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Филиал </a:t>
            </a:r>
          </a:p>
          <a:p>
            <a:pPr algn="ctr" defTabSz="1494339"/>
            <a:r>
              <a:rPr lang="ru-RU" sz="400" u="sng" dirty="0">
                <a:cs typeface="Times New Roman" pitchFamily="18" charset="0"/>
              </a:rPr>
              <a:t>Сбербанка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92-874</a:t>
            </a:r>
          </a:p>
        </p:txBody>
      </p:sp>
      <p:pic>
        <p:nvPicPr>
          <p:cNvPr id="28227" name="AutoShape 820"/>
          <p:cNvPicPr>
            <a:picLocks noChangeArrowheads="1"/>
          </p:cNvPicPr>
          <p:nvPr/>
        </p:nvPicPr>
        <p:blipFill>
          <a:blip r:embed="rId12" cstate="print"/>
          <a:srcRect t="37500" r="38609"/>
          <a:stretch>
            <a:fillRect/>
          </a:stretch>
        </p:blipFill>
        <p:spPr bwMode="auto">
          <a:xfrm>
            <a:off x="3644446" y="5887357"/>
            <a:ext cx="435429" cy="326571"/>
          </a:xfrm>
          <a:prstGeom prst="rect">
            <a:avLst/>
          </a:prstGeom>
          <a:noFill/>
        </p:spPr>
      </p:pic>
      <p:sp>
        <p:nvSpPr>
          <p:cNvPr id="28228" name="Text Box 580"/>
          <p:cNvSpPr txBox="1">
            <a:spLocks noChangeArrowheads="1"/>
          </p:cNvSpPr>
          <p:nvPr/>
        </p:nvSpPr>
        <p:spPr bwMode="auto">
          <a:xfrm rot="267336">
            <a:off x="3372304" y="5212308"/>
            <a:ext cx="707571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ЧП Ивченко</a:t>
            </a:r>
          </a:p>
          <a:p>
            <a:pPr algn="ctr" defTabSz="1494339"/>
            <a:r>
              <a:rPr lang="ru-RU" sz="400" dirty="0"/>
              <a:t>Режим работы:</a:t>
            </a:r>
          </a:p>
          <a:p>
            <a:pPr algn="ctr" defTabSz="1494339"/>
            <a:r>
              <a:rPr lang="ru-RU" sz="400" dirty="0"/>
              <a:t>с 9-00 до 20-00</a:t>
            </a:r>
            <a:endParaRPr lang="ru-RU" sz="400" i="1" dirty="0"/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</p:txBody>
      </p:sp>
      <p:cxnSp>
        <p:nvCxnSpPr>
          <p:cNvPr id="28229" name="AutoShape 185"/>
          <p:cNvCxnSpPr>
            <a:cxnSpLocks noChangeShapeType="1"/>
            <a:stCxn id="28191" idx="0"/>
            <a:endCxn id="28191" idx="2"/>
          </p:cNvCxnSpPr>
          <p:nvPr/>
        </p:nvCxnSpPr>
        <p:spPr bwMode="auto">
          <a:xfrm>
            <a:off x="3938134" y="5724072"/>
            <a:ext cx="0" cy="172357"/>
          </a:xfrm>
          <a:prstGeom prst="straightConnector1">
            <a:avLst/>
          </a:prstGeom>
          <a:noFill/>
          <a:ln w="9525">
            <a:solidFill>
              <a:srgbClr val="095CB7"/>
            </a:solidFill>
            <a:prstDash val="dash"/>
            <a:round/>
            <a:headEnd/>
            <a:tailEnd/>
          </a:ln>
        </p:spPr>
      </p:cxnSp>
      <p:pic>
        <p:nvPicPr>
          <p:cNvPr id="28230" name="AutoShape 820"/>
          <p:cNvPicPr>
            <a:picLocks noChangeArrowheads="1"/>
          </p:cNvPicPr>
          <p:nvPr/>
        </p:nvPicPr>
        <p:blipFill>
          <a:blip r:embed="rId3"/>
          <a:srcRect r="38782" b="24568"/>
          <a:stretch>
            <a:fillRect/>
          </a:stretch>
        </p:blipFill>
        <p:spPr bwMode="auto">
          <a:xfrm rot="1360">
            <a:off x="3862161" y="5234214"/>
            <a:ext cx="433161" cy="494393"/>
          </a:xfrm>
          <a:prstGeom prst="rect">
            <a:avLst/>
          </a:prstGeom>
          <a:noFill/>
        </p:spPr>
      </p:pic>
      <p:sp>
        <p:nvSpPr>
          <p:cNvPr id="28231" name="Text Box 583"/>
          <p:cNvSpPr txBox="1">
            <a:spLocks noChangeArrowheads="1"/>
          </p:cNvSpPr>
          <p:nvPr/>
        </p:nvSpPr>
        <p:spPr bwMode="auto">
          <a:xfrm>
            <a:off x="3753304" y="5179786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КЛУБ </a:t>
            </a:r>
            <a:r>
              <a:rPr lang="ru-RU" sz="400" dirty="0">
                <a:cs typeface="Times New Roman" pitchFamily="18" charset="0"/>
              </a:rPr>
              <a:t>вместимость:200 чел.2-х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92-816</a:t>
            </a:r>
          </a:p>
        </p:txBody>
      </p:sp>
      <p:sp>
        <p:nvSpPr>
          <p:cNvPr id="28232" name="Text Box 584"/>
          <p:cNvSpPr txBox="1">
            <a:spLocks noChangeArrowheads="1"/>
          </p:cNvSpPr>
          <p:nvPr/>
        </p:nvSpPr>
        <p:spPr bwMode="auto">
          <a:xfrm>
            <a:off x="3535589" y="5864678"/>
            <a:ext cx="653143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АТС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92-847</a:t>
            </a:r>
          </a:p>
        </p:txBody>
      </p:sp>
      <p:sp>
        <p:nvSpPr>
          <p:cNvPr id="28234" name="Rectangle 84"/>
          <p:cNvSpPr>
            <a:spLocks noChangeArrowheads="1"/>
          </p:cNvSpPr>
          <p:nvPr/>
        </p:nvSpPr>
        <p:spPr bwMode="auto">
          <a:xfrm rot="10800000">
            <a:off x="4841875" y="6268357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8235" name="AutoShape 180"/>
          <p:cNvCxnSpPr>
            <a:cxnSpLocks noChangeShapeType="1"/>
          </p:cNvCxnSpPr>
          <p:nvPr/>
        </p:nvCxnSpPr>
        <p:spPr bwMode="auto">
          <a:xfrm>
            <a:off x="4950732" y="6268357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28236" name="Rectangle 84"/>
          <p:cNvSpPr>
            <a:spLocks noChangeArrowheads="1"/>
          </p:cNvSpPr>
          <p:nvPr/>
        </p:nvSpPr>
        <p:spPr bwMode="auto">
          <a:xfrm rot="10800000">
            <a:off x="4569732" y="6268357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28237" name="AutoShape 180"/>
          <p:cNvCxnSpPr>
            <a:cxnSpLocks noChangeShapeType="1"/>
          </p:cNvCxnSpPr>
          <p:nvPr/>
        </p:nvCxnSpPr>
        <p:spPr bwMode="auto">
          <a:xfrm>
            <a:off x="4678589" y="6268357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28238" name="Text Box 260"/>
          <p:cNvSpPr txBox="1">
            <a:spLocks noChangeArrowheads="1"/>
          </p:cNvSpPr>
          <p:nvPr/>
        </p:nvSpPr>
        <p:spPr bwMode="auto">
          <a:xfrm>
            <a:off x="5222875" y="5397500"/>
            <a:ext cx="163286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28246" name="Freeform 598"/>
          <p:cNvSpPr>
            <a:spLocks/>
          </p:cNvSpPr>
          <p:nvPr/>
        </p:nvSpPr>
        <p:spPr bwMode="auto">
          <a:xfrm>
            <a:off x="998992" y="2750911"/>
            <a:ext cx="2109107" cy="2932339"/>
          </a:xfrm>
          <a:custGeom>
            <a:avLst/>
            <a:gdLst/>
            <a:ahLst/>
            <a:cxnLst>
              <a:cxn ang="0">
                <a:pos x="643" y="227"/>
              </a:cxn>
              <a:cxn ang="0">
                <a:pos x="1051" y="816"/>
              </a:cxn>
              <a:cxn ang="0">
                <a:pos x="597" y="1497"/>
              </a:cxn>
              <a:cxn ang="0">
                <a:pos x="189" y="1361"/>
              </a:cxn>
              <a:cxn ang="0">
                <a:pos x="53" y="499"/>
              </a:cxn>
              <a:cxn ang="0">
                <a:pos x="507" y="45"/>
              </a:cxn>
              <a:cxn ang="0">
                <a:pos x="643" y="227"/>
              </a:cxn>
            </a:cxnLst>
            <a:rect l="0" t="0" r="r" b="b"/>
            <a:pathLst>
              <a:path w="1059" h="1588">
                <a:moveTo>
                  <a:pt x="643" y="227"/>
                </a:moveTo>
                <a:cubicBezTo>
                  <a:pt x="734" y="356"/>
                  <a:pt x="1059" y="604"/>
                  <a:pt x="1051" y="816"/>
                </a:cubicBezTo>
                <a:cubicBezTo>
                  <a:pt x="1043" y="1028"/>
                  <a:pt x="741" y="1406"/>
                  <a:pt x="597" y="1497"/>
                </a:cubicBezTo>
                <a:cubicBezTo>
                  <a:pt x="453" y="1588"/>
                  <a:pt x="280" y="1527"/>
                  <a:pt x="189" y="1361"/>
                </a:cubicBezTo>
                <a:cubicBezTo>
                  <a:pt x="98" y="1195"/>
                  <a:pt x="0" y="718"/>
                  <a:pt x="53" y="499"/>
                </a:cubicBezTo>
                <a:cubicBezTo>
                  <a:pt x="106" y="280"/>
                  <a:pt x="401" y="90"/>
                  <a:pt x="507" y="45"/>
                </a:cubicBezTo>
                <a:cubicBezTo>
                  <a:pt x="613" y="0"/>
                  <a:pt x="552" y="98"/>
                  <a:pt x="643" y="227"/>
                </a:cubicBezTo>
                <a:close/>
              </a:path>
            </a:pathLst>
          </a:custGeom>
          <a:solidFill>
            <a:srgbClr val="1B55F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47" name="Text Box 107"/>
          <p:cNvSpPr txBox="1">
            <a:spLocks noChangeArrowheads="1"/>
          </p:cNvSpPr>
          <p:nvPr/>
        </p:nvSpPr>
        <p:spPr bwMode="auto">
          <a:xfrm>
            <a:off x="1074964" y="4252232"/>
            <a:ext cx="1028474" cy="4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Arial" pitchFamily="34" charset="0"/>
              </a:rPr>
              <a:t>ОЗЕРО Медвежье</a:t>
            </a:r>
          </a:p>
        </p:txBody>
      </p:sp>
      <p:sp>
        <p:nvSpPr>
          <p:cNvPr id="28248" name="Line 600"/>
          <p:cNvSpPr>
            <a:spLocks noChangeShapeType="1"/>
          </p:cNvSpPr>
          <p:nvPr/>
        </p:nvSpPr>
        <p:spPr bwMode="auto">
          <a:xfrm>
            <a:off x="3235099" y="2708956"/>
            <a:ext cx="462643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49" name="Line 601"/>
          <p:cNvSpPr>
            <a:spLocks noChangeShapeType="1"/>
          </p:cNvSpPr>
          <p:nvPr/>
        </p:nvSpPr>
        <p:spPr bwMode="auto">
          <a:xfrm flipV="1">
            <a:off x="3697741" y="2708956"/>
            <a:ext cx="0" cy="3394982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0" name="Line 602"/>
          <p:cNvSpPr>
            <a:spLocks noChangeShapeType="1"/>
          </p:cNvSpPr>
          <p:nvPr/>
        </p:nvSpPr>
        <p:spPr bwMode="auto">
          <a:xfrm flipH="1">
            <a:off x="919616" y="6103938"/>
            <a:ext cx="7818437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1" name="Line 603"/>
          <p:cNvSpPr>
            <a:spLocks noChangeShapeType="1"/>
          </p:cNvSpPr>
          <p:nvPr/>
        </p:nvSpPr>
        <p:spPr bwMode="auto">
          <a:xfrm>
            <a:off x="3697742" y="2863170"/>
            <a:ext cx="4577669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5" name="Line 607"/>
          <p:cNvSpPr>
            <a:spLocks noChangeShapeType="1"/>
          </p:cNvSpPr>
          <p:nvPr/>
        </p:nvSpPr>
        <p:spPr bwMode="auto">
          <a:xfrm>
            <a:off x="3697741" y="2297340"/>
            <a:ext cx="0" cy="411616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6" name="Line 608"/>
          <p:cNvSpPr>
            <a:spLocks noChangeShapeType="1"/>
          </p:cNvSpPr>
          <p:nvPr/>
        </p:nvSpPr>
        <p:spPr bwMode="auto">
          <a:xfrm>
            <a:off x="3697742" y="2297339"/>
            <a:ext cx="616857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7" name="Line 609"/>
          <p:cNvSpPr>
            <a:spLocks noChangeShapeType="1"/>
          </p:cNvSpPr>
          <p:nvPr/>
        </p:nvSpPr>
        <p:spPr bwMode="auto">
          <a:xfrm>
            <a:off x="3955143" y="2246313"/>
            <a:ext cx="0" cy="10205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58" name="Line 610"/>
          <p:cNvSpPr>
            <a:spLocks noChangeShapeType="1"/>
          </p:cNvSpPr>
          <p:nvPr/>
        </p:nvSpPr>
        <p:spPr bwMode="auto">
          <a:xfrm>
            <a:off x="4263571" y="2297339"/>
            <a:ext cx="0" cy="51027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graphicFrame>
        <p:nvGraphicFramePr>
          <p:cNvPr id="28259" name="Group 611"/>
          <p:cNvGraphicFramePr>
            <a:graphicFrameLocks noGrp="1"/>
          </p:cNvGraphicFramePr>
          <p:nvPr/>
        </p:nvGraphicFramePr>
        <p:xfrm>
          <a:off x="7503206" y="3325813"/>
          <a:ext cx="1555750" cy="858385"/>
        </p:xfrm>
        <a:graphic>
          <a:graphicData uri="http://schemas.openxmlformats.org/drawingml/2006/table">
            <a:tbl>
              <a:tblPr/>
              <a:tblGrid>
                <a:gridCol w="1093107"/>
                <a:gridCol w="462643"/>
              </a:tblGrid>
              <a:tr h="310696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Сведения по объектам ЖКХ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сельского поселения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Наименование объекта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Количество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Водонапорные башни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Колодец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</a:tbl>
          </a:graphicData>
        </a:graphic>
      </p:graphicFrame>
      <p:sp>
        <p:nvSpPr>
          <p:cNvPr id="28275" name="AutoShape 252"/>
          <p:cNvSpPr>
            <a:spLocks noChangeArrowheads="1"/>
          </p:cNvSpPr>
          <p:nvPr/>
        </p:nvSpPr>
        <p:spPr bwMode="auto">
          <a:xfrm>
            <a:off x="4263572" y="3017384"/>
            <a:ext cx="819215" cy="292267"/>
          </a:xfrm>
          <a:prstGeom prst="wedgeRectCallout">
            <a:avLst>
              <a:gd name="adj1" fmla="val -74218"/>
              <a:gd name="adj2" fmla="val -144208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276" name="Line 628"/>
          <p:cNvSpPr>
            <a:spLocks noChangeShapeType="1"/>
          </p:cNvSpPr>
          <p:nvPr/>
        </p:nvSpPr>
        <p:spPr bwMode="auto">
          <a:xfrm>
            <a:off x="5857875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77" name="Line 629"/>
          <p:cNvSpPr>
            <a:spLocks noChangeShapeType="1"/>
          </p:cNvSpPr>
          <p:nvPr/>
        </p:nvSpPr>
        <p:spPr bwMode="auto">
          <a:xfrm>
            <a:off x="5961063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78" name="Line 630"/>
          <p:cNvSpPr>
            <a:spLocks noChangeShapeType="1"/>
          </p:cNvSpPr>
          <p:nvPr/>
        </p:nvSpPr>
        <p:spPr bwMode="auto">
          <a:xfrm>
            <a:off x="6166304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79" name="Line 631"/>
          <p:cNvSpPr>
            <a:spLocks noChangeShapeType="1"/>
          </p:cNvSpPr>
          <p:nvPr/>
        </p:nvSpPr>
        <p:spPr bwMode="auto">
          <a:xfrm>
            <a:off x="6269491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0" name="Line 632"/>
          <p:cNvSpPr>
            <a:spLocks noChangeShapeType="1"/>
          </p:cNvSpPr>
          <p:nvPr/>
        </p:nvSpPr>
        <p:spPr bwMode="auto">
          <a:xfrm>
            <a:off x="7348991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1" name="Line 633"/>
          <p:cNvSpPr>
            <a:spLocks noChangeShapeType="1"/>
          </p:cNvSpPr>
          <p:nvPr/>
        </p:nvSpPr>
        <p:spPr bwMode="auto">
          <a:xfrm>
            <a:off x="7503206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2" name="Line 634"/>
          <p:cNvSpPr>
            <a:spLocks noChangeShapeType="1"/>
          </p:cNvSpPr>
          <p:nvPr/>
        </p:nvSpPr>
        <p:spPr bwMode="auto">
          <a:xfrm>
            <a:off x="7812768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3" name="Line 635"/>
          <p:cNvSpPr>
            <a:spLocks noChangeShapeType="1"/>
          </p:cNvSpPr>
          <p:nvPr/>
        </p:nvSpPr>
        <p:spPr bwMode="auto">
          <a:xfrm>
            <a:off x="7966982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4" name="Line 636"/>
          <p:cNvSpPr>
            <a:spLocks noChangeShapeType="1"/>
          </p:cNvSpPr>
          <p:nvPr/>
        </p:nvSpPr>
        <p:spPr bwMode="auto">
          <a:xfrm>
            <a:off x="7452179" y="2863170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5" name="Line 637"/>
          <p:cNvSpPr>
            <a:spLocks noChangeShapeType="1"/>
          </p:cNvSpPr>
          <p:nvPr/>
        </p:nvSpPr>
        <p:spPr bwMode="auto">
          <a:xfrm>
            <a:off x="7143750" y="2863170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7" name="Line 639"/>
          <p:cNvSpPr>
            <a:spLocks noChangeShapeType="1"/>
          </p:cNvSpPr>
          <p:nvPr/>
        </p:nvSpPr>
        <p:spPr bwMode="auto">
          <a:xfrm>
            <a:off x="5292045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8" name="Line 640"/>
          <p:cNvSpPr>
            <a:spLocks noChangeShapeType="1"/>
          </p:cNvSpPr>
          <p:nvPr/>
        </p:nvSpPr>
        <p:spPr bwMode="auto">
          <a:xfrm>
            <a:off x="5188857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89" name="Line 641"/>
          <p:cNvSpPr>
            <a:spLocks noChangeShapeType="1"/>
          </p:cNvSpPr>
          <p:nvPr/>
        </p:nvSpPr>
        <p:spPr bwMode="auto">
          <a:xfrm>
            <a:off x="4623027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0" name="Line 642"/>
          <p:cNvSpPr>
            <a:spLocks noChangeShapeType="1"/>
          </p:cNvSpPr>
          <p:nvPr/>
        </p:nvSpPr>
        <p:spPr bwMode="auto">
          <a:xfrm>
            <a:off x="4520974" y="2708956"/>
            <a:ext cx="0" cy="15308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1" name="Line 643"/>
          <p:cNvSpPr>
            <a:spLocks noChangeShapeType="1"/>
          </p:cNvSpPr>
          <p:nvPr/>
        </p:nvSpPr>
        <p:spPr bwMode="auto">
          <a:xfrm>
            <a:off x="3543527" y="4818063"/>
            <a:ext cx="154214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2" name="Line 644"/>
          <p:cNvSpPr>
            <a:spLocks noChangeShapeType="1"/>
          </p:cNvSpPr>
          <p:nvPr/>
        </p:nvSpPr>
        <p:spPr bwMode="auto">
          <a:xfrm>
            <a:off x="3543527" y="4920116"/>
            <a:ext cx="154214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3" name="Line 645"/>
          <p:cNvSpPr>
            <a:spLocks noChangeShapeType="1"/>
          </p:cNvSpPr>
          <p:nvPr/>
        </p:nvSpPr>
        <p:spPr bwMode="auto">
          <a:xfrm>
            <a:off x="3697742" y="4920116"/>
            <a:ext cx="154214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4" name="Line 646"/>
          <p:cNvSpPr>
            <a:spLocks noChangeShapeType="1"/>
          </p:cNvSpPr>
          <p:nvPr/>
        </p:nvSpPr>
        <p:spPr bwMode="auto">
          <a:xfrm>
            <a:off x="5497286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5" name="Line 647"/>
          <p:cNvSpPr>
            <a:spLocks noChangeShapeType="1"/>
          </p:cNvSpPr>
          <p:nvPr/>
        </p:nvSpPr>
        <p:spPr bwMode="auto">
          <a:xfrm>
            <a:off x="5292045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6" name="Line 648"/>
          <p:cNvSpPr>
            <a:spLocks noChangeShapeType="1"/>
          </p:cNvSpPr>
          <p:nvPr/>
        </p:nvSpPr>
        <p:spPr bwMode="auto">
          <a:xfrm>
            <a:off x="4366759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7" name="Line 649"/>
          <p:cNvSpPr>
            <a:spLocks noChangeShapeType="1"/>
          </p:cNvSpPr>
          <p:nvPr/>
        </p:nvSpPr>
        <p:spPr bwMode="auto">
          <a:xfrm flipH="1">
            <a:off x="1537607" y="6103938"/>
            <a:ext cx="7354661" cy="0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8" name="Line 650"/>
          <p:cNvSpPr>
            <a:spLocks noChangeShapeType="1"/>
          </p:cNvSpPr>
          <p:nvPr/>
        </p:nvSpPr>
        <p:spPr bwMode="auto">
          <a:xfrm>
            <a:off x="4932589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299" name="Line 651"/>
          <p:cNvSpPr>
            <a:spLocks noChangeShapeType="1"/>
          </p:cNvSpPr>
          <p:nvPr/>
        </p:nvSpPr>
        <p:spPr bwMode="auto">
          <a:xfrm>
            <a:off x="8326438" y="6103938"/>
            <a:ext cx="0" cy="204107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0" name="Line 652"/>
          <p:cNvSpPr>
            <a:spLocks noChangeShapeType="1"/>
          </p:cNvSpPr>
          <p:nvPr/>
        </p:nvSpPr>
        <p:spPr bwMode="auto">
          <a:xfrm>
            <a:off x="8480652" y="6103938"/>
            <a:ext cx="0" cy="204107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1" name="Line 653"/>
          <p:cNvSpPr>
            <a:spLocks noChangeShapeType="1"/>
          </p:cNvSpPr>
          <p:nvPr/>
        </p:nvSpPr>
        <p:spPr bwMode="auto">
          <a:xfrm>
            <a:off x="7863795" y="6103938"/>
            <a:ext cx="0" cy="204107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2" name="Line 654"/>
          <p:cNvSpPr>
            <a:spLocks noChangeShapeType="1"/>
          </p:cNvSpPr>
          <p:nvPr/>
        </p:nvSpPr>
        <p:spPr bwMode="auto">
          <a:xfrm>
            <a:off x="8018009" y="6103938"/>
            <a:ext cx="0" cy="204107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3" name="Line 655"/>
          <p:cNvSpPr>
            <a:spLocks noChangeShapeType="1"/>
          </p:cNvSpPr>
          <p:nvPr/>
        </p:nvSpPr>
        <p:spPr bwMode="auto">
          <a:xfrm>
            <a:off x="5137831" y="6103938"/>
            <a:ext cx="0" cy="257401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4" name="Line 656"/>
          <p:cNvSpPr>
            <a:spLocks noChangeShapeType="1"/>
          </p:cNvSpPr>
          <p:nvPr/>
        </p:nvSpPr>
        <p:spPr bwMode="auto">
          <a:xfrm>
            <a:off x="4983616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5" name="Line 657"/>
          <p:cNvSpPr>
            <a:spLocks noChangeShapeType="1"/>
          </p:cNvSpPr>
          <p:nvPr/>
        </p:nvSpPr>
        <p:spPr bwMode="auto">
          <a:xfrm>
            <a:off x="4880429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6" name="Line 658"/>
          <p:cNvSpPr>
            <a:spLocks noChangeShapeType="1"/>
          </p:cNvSpPr>
          <p:nvPr/>
        </p:nvSpPr>
        <p:spPr bwMode="auto">
          <a:xfrm>
            <a:off x="4726214" y="6103938"/>
            <a:ext cx="0" cy="154214"/>
          </a:xfrm>
          <a:prstGeom prst="line">
            <a:avLst/>
          </a:prstGeom>
          <a:noFill/>
          <a:ln w="9525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7" name="Line 659"/>
          <p:cNvSpPr>
            <a:spLocks noChangeShapeType="1"/>
          </p:cNvSpPr>
          <p:nvPr/>
        </p:nvSpPr>
        <p:spPr bwMode="auto">
          <a:xfrm>
            <a:off x="4623027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8" name="Line 660"/>
          <p:cNvSpPr>
            <a:spLocks noChangeShapeType="1"/>
          </p:cNvSpPr>
          <p:nvPr/>
        </p:nvSpPr>
        <p:spPr bwMode="auto">
          <a:xfrm>
            <a:off x="3851956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09" name="Line 661"/>
          <p:cNvSpPr>
            <a:spLocks noChangeShapeType="1"/>
          </p:cNvSpPr>
          <p:nvPr/>
        </p:nvSpPr>
        <p:spPr bwMode="auto">
          <a:xfrm>
            <a:off x="3955143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0" name="Line 662"/>
          <p:cNvSpPr>
            <a:spLocks noChangeShapeType="1"/>
          </p:cNvSpPr>
          <p:nvPr/>
        </p:nvSpPr>
        <p:spPr bwMode="auto">
          <a:xfrm>
            <a:off x="3440339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1" name="Line 663"/>
          <p:cNvSpPr>
            <a:spLocks noChangeShapeType="1"/>
          </p:cNvSpPr>
          <p:nvPr/>
        </p:nvSpPr>
        <p:spPr bwMode="auto">
          <a:xfrm>
            <a:off x="3235099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2" name="Line 664"/>
          <p:cNvSpPr>
            <a:spLocks noChangeShapeType="1"/>
          </p:cNvSpPr>
          <p:nvPr/>
        </p:nvSpPr>
        <p:spPr bwMode="auto">
          <a:xfrm>
            <a:off x="2720295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3" name="Line 665"/>
          <p:cNvSpPr>
            <a:spLocks noChangeShapeType="1"/>
          </p:cNvSpPr>
          <p:nvPr/>
        </p:nvSpPr>
        <p:spPr bwMode="auto">
          <a:xfrm>
            <a:off x="2566081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4" name="Line 666"/>
          <p:cNvSpPr>
            <a:spLocks noChangeShapeType="1"/>
          </p:cNvSpPr>
          <p:nvPr/>
        </p:nvSpPr>
        <p:spPr bwMode="auto">
          <a:xfrm>
            <a:off x="1074964" y="6103938"/>
            <a:ext cx="0" cy="154214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5" name="Line 667"/>
          <p:cNvSpPr>
            <a:spLocks noChangeShapeType="1"/>
          </p:cNvSpPr>
          <p:nvPr/>
        </p:nvSpPr>
        <p:spPr bwMode="auto">
          <a:xfrm>
            <a:off x="1897063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6" name="Line 668"/>
          <p:cNvSpPr>
            <a:spLocks noChangeShapeType="1"/>
          </p:cNvSpPr>
          <p:nvPr/>
        </p:nvSpPr>
        <p:spPr bwMode="auto">
          <a:xfrm>
            <a:off x="2000250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7" name="Line 669"/>
          <p:cNvSpPr>
            <a:spLocks noChangeShapeType="1"/>
          </p:cNvSpPr>
          <p:nvPr/>
        </p:nvSpPr>
        <p:spPr bwMode="auto">
          <a:xfrm>
            <a:off x="2515054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8" name="Line 670"/>
          <p:cNvSpPr>
            <a:spLocks noChangeShapeType="1"/>
          </p:cNvSpPr>
          <p:nvPr/>
        </p:nvSpPr>
        <p:spPr bwMode="auto">
          <a:xfrm>
            <a:off x="2720295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28319" name="Line 671"/>
          <p:cNvSpPr>
            <a:spLocks noChangeShapeType="1"/>
          </p:cNvSpPr>
          <p:nvPr/>
        </p:nvSpPr>
        <p:spPr bwMode="auto">
          <a:xfrm>
            <a:off x="2669268" y="5897563"/>
            <a:ext cx="0" cy="206375"/>
          </a:xfrm>
          <a:prstGeom prst="line">
            <a:avLst/>
          </a:prstGeom>
          <a:noFill/>
          <a:ln w="19050">
            <a:solidFill>
              <a:srgbClr val="1B55F9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graphicFrame>
        <p:nvGraphicFramePr>
          <p:cNvPr id="28348" name="Group 700"/>
          <p:cNvGraphicFramePr>
            <a:graphicFrameLocks noGrp="1"/>
          </p:cNvGraphicFramePr>
          <p:nvPr/>
        </p:nvGraphicFramePr>
        <p:xfrm>
          <a:off x="0" y="3223759"/>
          <a:ext cx="2205492" cy="911363"/>
        </p:xfrm>
        <a:graphic>
          <a:graphicData uri="http://schemas.openxmlformats.org/drawingml/2006/table">
            <a:tbl>
              <a:tblPr/>
              <a:tblGrid>
                <a:gridCol w="1070429"/>
                <a:gridCol w="672420"/>
                <a:gridCol w="462643"/>
              </a:tblGrid>
              <a:tr h="123054"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Таблица вызовов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849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  <a:tr h="218849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ПЧ 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75 р.п.Чистоозерное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Пивоваров С.И.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 Cyr" pitchFamily="18" charset="0"/>
                        <a:cs typeface="Times New Roman" pitchFamily="18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91-353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ЕДДС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  <a:tr h="218849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ОАО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«Ольгино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Крум Ю.А.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92-810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МУК Елизаветинского ЖКХ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Корчуганов А.А.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94-131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372" name="Group 724"/>
          <p:cNvGraphicFramePr>
            <a:graphicFrameLocks noGrp="1"/>
          </p:cNvGraphicFramePr>
          <p:nvPr/>
        </p:nvGraphicFramePr>
        <p:xfrm>
          <a:off x="45358" y="2092099"/>
          <a:ext cx="2212295" cy="1092164"/>
        </p:xfrm>
        <a:graphic>
          <a:graphicData uri="http://schemas.openxmlformats.org/drawingml/2006/table">
            <a:tbl>
              <a:tblPr/>
              <a:tblGrid>
                <a:gridCol w="1520599"/>
                <a:gridCol w="368526"/>
                <a:gridCol w="323170"/>
              </a:tblGrid>
              <a:tr h="371249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Силы и средства, привлекаемые к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ликвидации последствий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009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Формирования и подразделения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Л/состав,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Техника,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ед.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МУК Елизаветинского ЖКХ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249464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ОАО «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Ольгино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</a:tbl>
          </a:graphicData>
        </a:graphic>
      </p:graphicFrame>
      <p:sp>
        <p:nvSpPr>
          <p:cNvPr id="28373" name="AutoShape 252"/>
          <p:cNvSpPr>
            <a:spLocks noChangeArrowheads="1"/>
          </p:cNvSpPr>
          <p:nvPr/>
        </p:nvSpPr>
        <p:spPr bwMode="auto">
          <a:xfrm>
            <a:off x="2566081" y="4406447"/>
            <a:ext cx="819215" cy="292267"/>
          </a:xfrm>
          <a:prstGeom prst="wedgeRectCallout">
            <a:avLst>
              <a:gd name="adj1" fmla="val 60824"/>
              <a:gd name="adj2" fmla="val -33014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74" name="AutoShape 252"/>
          <p:cNvSpPr>
            <a:spLocks noChangeArrowheads="1"/>
          </p:cNvSpPr>
          <p:nvPr/>
        </p:nvSpPr>
        <p:spPr bwMode="auto">
          <a:xfrm>
            <a:off x="4006170" y="3583215"/>
            <a:ext cx="819215" cy="292267"/>
          </a:xfrm>
          <a:prstGeom prst="wedgeRectCallout">
            <a:avLst>
              <a:gd name="adj1" fmla="val -57977"/>
              <a:gd name="adj2" fmla="val -195176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75" name="AutoShape 252"/>
          <p:cNvSpPr>
            <a:spLocks noChangeArrowheads="1"/>
          </p:cNvSpPr>
          <p:nvPr/>
        </p:nvSpPr>
        <p:spPr bwMode="auto">
          <a:xfrm>
            <a:off x="5806849" y="5075464"/>
            <a:ext cx="617991" cy="384600"/>
          </a:xfrm>
          <a:prstGeom prst="wedgeRectCallout">
            <a:avLst>
              <a:gd name="adj1" fmla="val -29449"/>
              <a:gd name="adj2" fmla="val 132144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76" name="AutoShape 252"/>
          <p:cNvSpPr>
            <a:spLocks noChangeArrowheads="1"/>
          </p:cNvSpPr>
          <p:nvPr/>
        </p:nvSpPr>
        <p:spPr bwMode="auto">
          <a:xfrm>
            <a:off x="6320518" y="4869090"/>
            <a:ext cx="819215" cy="292267"/>
          </a:xfrm>
          <a:prstGeom prst="wedgeRectCallout">
            <a:avLst>
              <a:gd name="adj1" fmla="val -45583"/>
              <a:gd name="adj2" fmla="val 259653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78" name="AutoShape 252"/>
          <p:cNvSpPr>
            <a:spLocks noChangeArrowheads="1"/>
          </p:cNvSpPr>
          <p:nvPr/>
        </p:nvSpPr>
        <p:spPr bwMode="auto">
          <a:xfrm>
            <a:off x="7348992" y="4869090"/>
            <a:ext cx="819215" cy="292267"/>
          </a:xfrm>
          <a:prstGeom prst="wedgeRectCallout">
            <a:avLst>
              <a:gd name="adj1" fmla="val -43019"/>
              <a:gd name="adj2" fmla="val 259653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79" name="AutoShape 252"/>
          <p:cNvSpPr>
            <a:spLocks noChangeArrowheads="1"/>
          </p:cNvSpPr>
          <p:nvPr/>
        </p:nvSpPr>
        <p:spPr bwMode="auto">
          <a:xfrm>
            <a:off x="8121197" y="5538107"/>
            <a:ext cx="617991" cy="384600"/>
          </a:xfrm>
          <a:prstGeom prst="wedgeRectCallout">
            <a:avLst>
              <a:gd name="adj1" fmla="val -42292"/>
              <a:gd name="adj2" fmla="val 139287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0" name="AutoShape 252"/>
          <p:cNvSpPr>
            <a:spLocks noChangeArrowheads="1"/>
          </p:cNvSpPr>
          <p:nvPr/>
        </p:nvSpPr>
        <p:spPr bwMode="auto">
          <a:xfrm>
            <a:off x="6218465" y="6463393"/>
            <a:ext cx="819215" cy="292267"/>
          </a:xfrm>
          <a:prstGeom prst="wedgeRectCallout">
            <a:avLst>
              <a:gd name="adj1" fmla="val 25356"/>
              <a:gd name="adj2" fmla="val -78569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1" name="AutoShape 252"/>
          <p:cNvSpPr>
            <a:spLocks noChangeArrowheads="1"/>
          </p:cNvSpPr>
          <p:nvPr/>
        </p:nvSpPr>
        <p:spPr bwMode="auto">
          <a:xfrm>
            <a:off x="1846036" y="5229679"/>
            <a:ext cx="720045" cy="384600"/>
          </a:xfrm>
          <a:prstGeom prst="wedgeRectCallout">
            <a:avLst>
              <a:gd name="adj1" fmla="val 40708"/>
              <a:gd name="adj2" fmla="val 109579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2" name="AutoShape 252"/>
          <p:cNvSpPr>
            <a:spLocks noChangeArrowheads="1"/>
          </p:cNvSpPr>
          <p:nvPr/>
        </p:nvSpPr>
        <p:spPr bwMode="auto">
          <a:xfrm>
            <a:off x="1177018" y="4920117"/>
            <a:ext cx="819215" cy="292267"/>
          </a:xfrm>
          <a:prstGeom prst="wedgeRectCallout">
            <a:avLst>
              <a:gd name="adj1" fmla="val 37750"/>
              <a:gd name="adj2" fmla="val 244981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3" name="AutoShape 252"/>
          <p:cNvSpPr>
            <a:spLocks noChangeArrowheads="1"/>
          </p:cNvSpPr>
          <p:nvPr/>
        </p:nvSpPr>
        <p:spPr bwMode="auto">
          <a:xfrm>
            <a:off x="354920" y="4920117"/>
            <a:ext cx="819215" cy="292267"/>
          </a:xfrm>
          <a:prstGeom prst="wedgeRectCallout">
            <a:avLst>
              <a:gd name="adj1" fmla="val 35185"/>
              <a:gd name="adj2" fmla="val 228764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4" name="AutoShape 252"/>
          <p:cNvSpPr>
            <a:spLocks noChangeArrowheads="1"/>
          </p:cNvSpPr>
          <p:nvPr/>
        </p:nvSpPr>
        <p:spPr bwMode="auto">
          <a:xfrm>
            <a:off x="0" y="5331732"/>
            <a:ext cx="819215" cy="292267"/>
          </a:xfrm>
          <a:prstGeom prst="wedgeRectCallout">
            <a:avLst>
              <a:gd name="adj1" fmla="val 74500"/>
              <a:gd name="adj2" fmla="val 277412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5" name="AutoShape 252"/>
          <p:cNvSpPr>
            <a:spLocks noChangeArrowheads="1"/>
          </p:cNvSpPr>
          <p:nvPr/>
        </p:nvSpPr>
        <p:spPr bwMode="auto">
          <a:xfrm>
            <a:off x="3131911" y="6463393"/>
            <a:ext cx="819215" cy="292267"/>
          </a:xfrm>
          <a:prstGeom prst="wedgeRectCallout">
            <a:avLst>
              <a:gd name="adj1" fmla="val 40454"/>
              <a:gd name="adj2" fmla="val -76255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  <p:sp>
        <p:nvSpPr>
          <p:cNvPr id="28386" name="AutoShape 252"/>
          <p:cNvSpPr>
            <a:spLocks noChangeArrowheads="1"/>
          </p:cNvSpPr>
          <p:nvPr/>
        </p:nvSpPr>
        <p:spPr bwMode="auto">
          <a:xfrm>
            <a:off x="2205492" y="6564313"/>
            <a:ext cx="796018" cy="384600"/>
          </a:xfrm>
          <a:prstGeom prst="wedgeRectCallout">
            <a:avLst>
              <a:gd name="adj1" fmla="val 9685"/>
              <a:gd name="adj2" fmla="val -107144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>
                <a:cs typeface="Times New Roman" pitchFamily="18" charset="0"/>
              </a:rPr>
              <a:t>Колодец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Дебит  – 10 м.куб..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771071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65306" tIns="32653" rIns="65306" bIns="32653" anchor="ctr"/>
          <a:lstStyle/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ТРЕБОВАНИЯ</a:t>
            </a:r>
          </a:p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к нанесению графической и текстовой информации по рискам возникновения ЧС          на электросетях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51732" y="857250"/>
            <a:ext cx="8892268" cy="567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1" tIns="45682" rIns="91361" bIns="45682">
            <a:spAutoFit/>
          </a:bodyPr>
          <a:lstStyle/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Информация по рискам возникновения ЧС на электросетях отрабатывается в соответствии с общими требованиями, и во взаимодействии с органами местного самоуправления, с подразделениями федеральных органов исполнительной власти, руководителями организаций и предприятий. Информацию требуется отражать по следующим пунктам:  </a:t>
            </a:r>
          </a:p>
          <a:p>
            <a:pPr defTabSz="911569">
              <a:lnSpc>
                <a:spcPct val="150000"/>
              </a:lnSpc>
            </a:pPr>
            <a:endParaRPr lang="ru-RU" sz="900" dirty="0">
              <a:cs typeface="Times New Roman" pitchFamily="18" charset="0"/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граница застройки  сельского поселения, наносится красным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схема электроснабжения сельского поселения, в данном пункте указываются линии электропередач различной мощности, причем сплошная линия – подземная, прерывистая – наземная;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трансформаторных подстанций, в данном пункте указывается ее мощность, % износа, количество  обслуживаемых зданий, из них: жилых домов, социально-важных объектов, промышленных, количество населения;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ДЭС, в данном пункте указывается ее мощность, % износа, количество обслуживаемых зданий, из них: жилых домов, соц.важных объектов, промышленных, количество населения в т.ч. детей);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сведения по объектам ЖКХ  сельского поселения, в данном пункте указывается наименование объектов, количество объектов;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места расположения  лечебных учреждений, в данном пункте указывается номера учреждений, коечная емкость, ФИО главного врача, номера контактных телефонов (рабочего, мобильного), номер телефона приемного покоя;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вертолетные площадки, или участок местности способный принять вертолет без дополнительной подготовки на территории поселения,  в данном пункте указываются их координаты(широта, долгота);  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расчет сил и средств привлекаемых к ликвидации аварии на системах электроснабжения, в данном пункте указывается принадлежность подразделения, количество личного состава и техники, наносится в табличной форме;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таблица вызовов, в данном пункте указывается наименование подразделения привлекаемого на территории поселения для ликвидации ЧС, ФИО руководителя подразделения, контактные телефоны (рабочий, мобильный;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сведения о ЧС на территории сельского поселения, указываются за 4 прошлых года и за текущий год, </a:t>
            </a:r>
            <a:r>
              <a:rPr lang="ru-RU" sz="900" dirty="0">
                <a:solidFill>
                  <a:srgbClr val="000000"/>
                </a:solidFill>
              </a:rPr>
              <a:t>в данном пункте указывается количество ЧС, количество пострадавших, спасенных, погибших,</a:t>
            </a: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 а так же оценка риска возникновения ЧС, </a:t>
            </a:r>
            <a:r>
              <a:rPr lang="ru-RU" sz="900" dirty="0">
                <a:solidFill>
                  <a:srgbClr val="000000"/>
                </a:solidFill>
              </a:rPr>
              <a:t>наносится в табличной форме;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аварийных источников электроснабжения социально-важных объектов, в данном пункте указывается мощность, количество, время бесперебойной работы источников;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другие виды отопления, в данном пункте указывается печное, электрическое и др., количество домов, количество населения, в т.ч. детей);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условные обозначения наносятся согласно образца;</a:t>
            </a:r>
            <a:endParaRPr lang="ru-RU" sz="900" dirty="0">
              <a:solidFill>
                <a:srgbClr val="000000"/>
              </a:solidFill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другие необходимые сведения с учетом особенностей территории.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553"/>
          <p:cNvSpPr txBox="1">
            <a:spLocks noChangeArrowheads="1"/>
          </p:cNvSpPr>
          <p:nvPr/>
        </p:nvSpPr>
        <p:spPr bwMode="auto">
          <a:xfrm>
            <a:off x="0" y="6804"/>
            <a:ext cx="9144000" cy="78137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33151" tIns="16578" rIns="33151" bIns="16578" anchor="ctr" anchorCtr="1">
            <a:spAutoFit/>
          </a:bodyPr>
          <a:lstStyle/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ПАСПОРТ ТЕРРИТОРИИ СЕЛЬСКОГО ПОСЕЛЕНИЯ</a:t>
            </a:r>
          </a:p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Риски возникновения ЧС на объектах ЖКХ (</a:t>
            </a:r>
            <a:r>
              <a:rPr lang="ru-RU" dirty="0" err="1">
                <a:cs typeface="Times New Roman" pitchFamily="18" charset="0"/>
              </a:rPr>
              <a:t>эл</a:t>
            </a:r>
            <a:r>
              <a:rPr lang="ru-RU" dirty="0">
                <a:cs typeface="Times New Roman" pitchFamily="18" charset="0"/>
              </a:rPr>
              <a:t>. сети)</a:t>
            </a:r>
          </a:p>
          <a:p>
            <a:pPr algn="ctr" defTabSz="912703">
              <a:lnSpc>
                <a:spcPct val="90000"/>
              </a:lnSpc>
            </a:pPr>
            <a:r>
              <a:rPr lang="ru-RU" dirty="0"/>
              <a:t>на территории села Ольгино Чистоозерного муниципального района</a:t>
            </a:r>
          </a:p>
        </p:txBody>
      </p:sp>
      <p:sp>
        <p:nvSpPr>
          <p:cNvPr id="35" name="Полилиния 34"/>
          <p:cNvSpPr/>
          <p:nvPr/>
        </p:nvSpPr>
        <p:spPr>
          <a:xfrm>
            <a:off x="7143750" y="1143001"/>
            <a:ext cx="1754188" cy="709839"/>
          </a:xfrm>
          <a:custGeom>
            <a:avLst/>
            <a:gdLst>
              <a:gd name="connsiteX0" fmla="*/ 299896 w 1753534"/>
              <a:gd name="connsiteY0" fmla="*/ 46653 h 709127"/>
              <a:gd name="connsiteX1" fmla="*/ 271904 w 1753534"/>
              <a:gd name="connsiteY1" fmla="*/ 18662 h 709127"/>
              <a:gd name="connsiteX2" fmla="*/ 215920 w 1753534"/>
              <a:gd name="connsiteY2" fmla="*/ 0 h 709127"/>
              <a:gd name="connsiteX3" fmla="*/ 85292 w 1753534"/>
              <a:gd name="connsiteY3" fmla="*/ 9331 h 709127"/>
              <a:gd name="connsiteX4" fmla="*/ 66630 w 1753534"/>
              <a:gd name="connsiteY4" fmla="*/ 27992 h 709127"/>
              <a:gd name="connsiteX5" fmla="*/ 29308 w 1753534"/>
              <a:gd name="connsiteY5" fmla="*/ 111968 h 709127"/>
              <a:gd name="connsiteX6" fmla="*/ 57300 w 1753534"/>
              <a:gd name="connsiteY6" fmla="*/ 242596 h 709127"/>
              <a:gd name="connsiteX7" fmla="*/ 85292 w 1753534"/>
              <a:gd name="connsiteY7" fmla="*/ 251927 h 709127"/>
              <a:gd name="connsiteX8" fmla="*/ 103953 w 1753534"/>
              <a:gd name="connsiteY8" fmla="*/ 559837 h 709127"/>
              <a:gd name="connsiteX9" fmla="*/ 150606 w 1753534"/>
              <a:gd name="connsiteY9" fmla="*/ 615821 h 709127"/>
              <a:gd name="connsiteX10" fmla="*/ 234581 w 1753534"/>
              <a:gd name="connsiteY10" fmla="*/ 653143 h 709127"/>
              <a:gd name="connsiteX11" fmla="*/ 262573 w 1753534"/>
              <a:gd name="connsiteY11" fmla="*/ 662474 h 709127"/>
              <a:gd name="connsiteX12" fmla="*/ 318557 w 1753534"/>
              <a:gd name="connsiteY12" fmla="*/ 690466 h 709127"/>
              <a:gd name="connsiteX13" fmla="*/ 430524 w 1753534"/>
              <a:gd name="connsiteY13" fmla="*/ 681135 h 709127"/>
              <a:gd name="connsiteX14" fmla="*/ 486508 w 1753534"/>
              <a:gd name="connsiteY14" fmla="*/ 671804 h 709127"/>
              <a:gd name="connsiteX15" fmla="*/ 803749 w 1753534"/>
              <a:gd name="connsiteY15" fmla="*/ 681135 h 709127"/>
              <a:gd name="connsiteX16" fmla="*/ 831740 w 1753534"/>
              <a:gd name="connsiteY16" fmla="*/ 690466 h 709127"/>
              <a:gd name="connsiteX17" fmla="*/ 906385 w 1753534"/>
              <a:gd name="connsiteY17" fmla="*/ 709127 h 709127"/>
              <a:gd name="connsiteX18" fmla="*/ 1037014 w 1753534"/>
              <a:gd name="connsiteY18" fmla="*/ 699796 h 709127"/>
              <a:gd name="connsiteX19" fmla="*/ 1065006 w 1753534"/>
              <a:gd name="connsiteY19" fmla="*/ 681135 h 709127"/>
              <a:gd name="connsiteX20" fmla="*/ 1120989 w 1753534"/>
              <a:gd name="connsiteY20" fmla="*/ 662474 h 709127"/>
              <a:gd name="connsiteX21" fmla="*/ 1195634 w 1753534"/>
              <a:gd name="connsiteY21" fmla="*/ 634482 h 709127"/>
              <a:gd name="connsiteX22" fmla="*/ 1270279 w 1753534"/>
              <a:gd name="connsiteY22" fmla="*/ 578498 h 709127"/>
              <a:gd name="connsiteX23" fmla="*/ 1307602 w 1753534"/>
              <a:gd name="connsiteY23" fmla="*/ 569168 h 709127"/>
              <a:gd name="connsiteX24" fmla="*/ 1335594 w 1753534"/>
              <a:gd name="connsiteY24" fmla="*/ 550507 h 709127"/>
              <a:gd name="connsiteX25" fmla="*/ 1372916 w 1753534"/>
              <a:gd name="connsiteY25" fmla="*/ 541176 h 709127"/>
              <a:gd name="connsiteX26" fmla="*/ 1643504 w 1753534"/>
              <a:gd name="connsiteY26" fmla="*/ 522515 h 709127"/>
              <a:gd name="connsiteX27" fmla="*/ 1671496 w 1753534"/>
              <a:gd name="connsiteY27" fmla="*/ 513184 h 709127"/>
              <a:gd name="connsiteX28" fmla="*/ 1736810 w 1753534"/>
              <a:gd name="connsiteY28" fmla="*/ 494523 h 709127"/>
              <a:gd name="connsiteX29" fmla="*/ 1736810 w 1753534"/>
              <a:gd name="connsiteY29" fmla="*/ 419878 h 709127"/>
              <a:gd name="connsiteX30" fmla="*/ 1718149 w 1753534"/>
              <a:gd name="connsiteY30" fmla="*/ 363894 h 709127"/>
              <a:gd name="connsiteX31" fmla="*/ 1671496 w 1753534"/>
              <a:gd name="connsiteY31" fmla="*/ 326572 h 709127"/>
              <a:gd name="connsiteX32" fmla="*/ 1634173 w 1753534"/>
              <a:gd name="connsiteY32" fmla="*/ 317241 h 709127"/>
              <a:gd name="connsiteX33" fmla="*/ 1596851 w 1753534"/>
              <a:gd name="connsiteY33" fmla="*/ 298580 h 709127"/>
              <a:gd name="connsiteX34" fmla="*/ 1484883 w 1753534"/>
              <a:gd name="connsiteY34" fmla="*/ 289249 h 709127"/>
              <a:gd name="connsiteX35" fmla="*/ 1456892 w 1753534"/>
              <a:gd name="connsiteY35" fmla="*/ 279919 h 709127"/>
              <a:gd name="connsiteX36" fmla="*/ 1391577 w 1753534"/>
              <a:gd name="connsiteY36" fmla="*/ 261258 h 709127"/>
              <a:gd name="connsiteX37" fmla="*/ 1354255 w 1753534"/>
              <a:gd name="connsiteY37" fmla="*/ 242596 h 709127"/>
              <a:gd name="connsiteX38" fmla="*/ 1298271 w 1753534"/>
              <a:gd name="connsiteY38" fmla="*/ 205274 h 709127"/>
              <a:gd name="connsiteX39" fmla="*/ 1242287 w 1753534"/>
              <a:gd name="connsiteY39" fmla="*/ 177282 h 709127"/>
              <a:gd name="connsiteX40" fmla="*/ 1223626 w 1753534"/>
              <a:gd name="connsiteY40" fmla="*/ 149290 h 709127"/>
              <a:gd name="connsiteX41" fmla="*/ 1167643 w 1753534"/>
              <a:gd name="connsiteY41" fmla="*/ 111968 h 709127"/>
              <a:gd name="connsiteX42" fmla="*/ 1139651 w 1753534"/>
              <a:gd name="connsiteY42" fmla="*/ 93307 h 709127"/>
              <a:gd name="connsiteX43" fmla="*/ 1102328 w 1753534"/>
              <a:gd name="connsiteY43" fmla="*/ 83976 h 709127"/>
              <a:gd name="connsiteX44" fmla="*/ 869063 w 1753534"/>
              <a:gd name="connsiteY44" fmla="*/ 93307 h 709127"/>
              <a:gd name="connsiteX45" fmla="*/ 841071 w 1753534"/>
              <a:gd name="connsiteY45" fmla="*/ 102637 h 709127"/>
              <a:gd name="connsiteX46" fmla="*/ 775757 w 1753534"/>
              <a:gd name="connsiteY46" fmla="*/ 121298 h 709127"/>
              <a:gd name="connsiteX47" fmla="*/ 645128 w 1753534"/>
              <a:gd name="connsiteY47" fmla="*/ 111968 h 709127"/>
              <a:gd name="connsiteX48" fmla="*/ 617136 w 1753534"/>
              <a:gd name="connsiteY48" fmla="*/ 102637 h 709127"/>
              <a:gd name="connsiteX49" fmla="*/ 579814 w 1753534"/>
              <a:gd name="connsiteY49" fmla="*/ 93307 h 709127"/>
              <a:gd name="connsiteX50" fmla="*/ 551822 w 1753534"/>
              <a:gd name="connsiteY50" fmla="*/ 74645 h 709127"/>
              <a:gd name="connsiteX51" fmla="*/ 523830 w 1753534"/>
              <a:gd name="connsiteY51" fmla="*/ 65315 h 709127"/>
              <a:gd name="connsiteX52" fmla="*/ 449185 w 1753534"/>
              <a:gd name="connsiteY52" fmla="*/ 9331 h 709127"/>
              <a:gd name="connsiteX53" fmla="*/ 365210 w 1753534"/>
              <a:gd name="connsiteY53" fmla="*/ 18662 h 709127"/>
              <a:gd name="connsiteX54" fmla="*/ 299896 w 1753534"/>
              <a:gd name="connsiteY54" fmla="*/ 46653 h 70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753534" h="709127">
                <a:moveTo>
                  <a:pt x="299896" y="46653"/>
                </a:moveTo>
                <a:cubicBezTo>
                  <a:pt x="284345" y="46653"/>
                  <a:pt x="283439" y="25070"/>
                  <a:pt x="271904" y="18662"/>
                </a:cubicBezTo>
                <a:cubicBezTo>
                  <a:pt x="254709" y="9109"/>
                  <a:pt x="215920" y="0"/>
                  <a:pt x="215920" y="0"/>
                </a:cubicBezTo>
                <a:cubicBezTo>
                  <a:pt x="172377" y="3110"/>
                  <a:pt x="128198" y="1286"/>
                  <a:pt x="85292" y="9331"/>
                </a:cubicBezTo>
                <a:cubicBezTo>
                  <a:pt x="76646" y="10952"/>
                  <a:pt x="70564" y="20124"/>
                  <a:pt x="66630" y="27992"/>
                </a:cubicBezTo>
                <a:cubicBezTo>
                  <a:pt x="0" y="161250"/>
                  <a:pt x="84205" y="29621"/>
                  <a:pt x="29308" y="111968"/>
                </a:cubicBezTo>
                <a:cubicBezTo>
                  <a:pt x="32626" y="151787"/>
                  <a:pt x="13739" y="216460"/>
                  <a:pt x="57300" y="242596"/>
                </a:cubicBezTo>
                <a:cubicBezTo>
                  <a:pt x="65734" y="247656"/>
                  <a:pt x="75961" y="248817"/>
                  <a:pt x="85292" y="251927"/>
                </a:cubicBezTo>
                <a:cubicBezTo>
                  <a:pt x="120328" y="392080"/>
                  <a:pt x="67305" y="168927"/>
                  <a:pt x="103953" y="559837"/>
                </a:cubicBezTo>
                <a:cubicBezTo>
                  <a:pt x="105197" y="573107"/>
                  <a:pt x="143792" y="610143"/>
                  <a:pt x="150606" y="615821"/>
                </a:cubicBezTo>
                <a:cubicBezTo>
                  <a:pt x="180178" y="640464"/>
                  <a:pt x="193897" y="639581"/>
                  <a:pt x="234581" y="653143"/>
                </a:cubicBezTo>
                <a:cubicBezTo>
                  <a:pt x="243912" y="656253"/>
                  <a:pt x="254389" y="657018"/>
                  <a:pt x="262573" y="662474"/>
                </a:cubicBezTo>
                <a:cubicBezTo>
                  <a:pt x="298749" y="686591"/>
                  <a:pt x="279926" y="677589"/>
                  <a:pt x="318557" y="690466"/>
                </a:cubicBezTo>
                <a:cubicBezTo>
                  <a:pt x="355879" y="687356"/>
                  <a:pt x="393301" y="685271"/>
                  <a:pt x="430524" y="681135"/>
                </a:cubicBezTo>
                <a:cubicBezTo>
                  <a:pt x="449327" y="679046"/>
                  <a:pt x="467589" y="671804"/>
                  <a:pt x="486508" y="671804"/>
                </a:cubicBezTo>
                <a:cubicBezTo>
                  <a:pt x="592301" y="671804"/>
                  <a:pt x="698002" y="678025"/>
                  <a:pt x="803749" y="681135"/>
                </a:cubicBezTo>
                <a:cubicBezTo>
                  <a:pt x="813079" y="684245"/>
                  <a:pt x="822251" y="687878"/>
                  <a:pt x="831740" y="690466"/>
                </a:cubicBezTo>
                <a:cubicBezTo>
                  <a:pt x="856484" y="697214"/>
                  <a:pt x="906385" y="709127"/>
                  <a:pt x="906385" y="709127"/>
                </a:cubicBezTo>
                <a:cubicBezTo>
                  <a:pt x="949928" y="706017"/>
                  <a:pt x="994024" y="707382"/>
                  <a:pt x="1037014" y="699796"/>
                </a:cubicBezTo>
                <a:cubicBezTo>
                  <a:pt x="1048057" y="697847"/>
                  <a:pt x="1054759" y="685689"/>
                  <a:pt x="1065006" y="681135"/>
                </a:cubicBezTo>
                <a:cubicBezTo>
                  <a:pt x="1082981" y="673146"/>
                  <a:pt x="1103395" y="671271"/>
                  <a:pt x="1120989" y="662474"/>
                </a:cubicBezTo>
                <a:cubicBezTo>
                  <a:pt x="1169782" y="638078"/>
                  <a:pt x="1144818" y="647187"/>
                  <a:pt x="1195634" y="634482"/>
                </a:cubicBezTo>
                <a:cubicBezTo>
                  <a:pt x="1216359" y="613758"/>
                  <a:pt x="1242149" y="585530"/>
                  <a:pt x="1270279" y="578498"/>
                </a:cubicBezTo>
                <a:lnTo>
                  <a:pt x="1307602" y="569168"/>
                </a:lnTo>
                <a:cubicBezTo>
                  <a:pt x="1316933" y="562948"/>
                  <a:pt x="1325287" y="554924"/>
                  <a:pt x="1335594" y="550507"/>
                </a:cubicBezTo>
                <a:cubicBezTo>
                  <a:pt x="1347381" y="545455"/>
                  <a:pt x="1360341" y="543691"/>
                  <a:pt x="1372916" y="541176"/>
                </a:cubicBezTo>
                <a:cubicBezTo>
                  <a:pt x="1472564" y="521246"/>
                  <a:pt x="1512050" y="528230"/>
                  <a:pt x="1643504" y="522515"/>
                </a:cubicBezTo>
                <a:cubicBezTo>
                  <a:pt x="1652835" y="519405"/>
                  <a:pt x="1662039" y="515886"/>
                  <a:pt x="1671496" y="513184"/>
                </a:cubicBezTo>
                <a:cubicBezTo>
                  <a:pt x="1753534" y="489743"/>
                  <a:pt x="1669674" y="516900"/>
                  <a:pt x="1736810" y="494523"/>
                </a:cubicBezTo>
                <a:cubicBezTo>
                  <a:pt x="1749758" y="455676"/>
                  <a:pt x="1750321" y="469419"/>
                  <a:pt x="1736810" y="419878"/>
                </a:cubicBezTo>
                <a:cubicBezTo>
                  <a:pt x="1731634" y="400900"/>
                  <a:pt x="1732059" y="377803"/>
                  <a:pt x="1718149" y="363894"/>
                </a:cubicBezTo>
                <a:cubicBezTo>
                  <a:pt x="1703101" y="348847"/>
                  <a:pt x="1692092" y="335399"/>
                  <a:pt x="1671496" y="326572"/>
                </a:cubicBezTo>
                <a:cubicBezTo>
                  <a:pt x="1659709" y="321520"/>
                  <a:pt x="1646180" y="321744"/>
                  <a:pt x="1634173" y="317241"/>
                </a:cubicBezTo>
                <a:cubicBezTo>
                  <a:pt x="1621150" y="312357"/>
                  <a:pt x="1610522" y="301143"/>
                  <a:pt x="1596851" y="298580"/>
                </a:cubicBezTo>
                <a:cubicBezTo>
                  <a:pt x="1560040" y="291678"/>
                  <a:pt x="1522206" y="292359"/>
                  <a:pt x="1484883" y="289249"/>
                </a:cubicBezTo>
                <a:cubicBezTo>
                  <a:pt x="1475553" y="286139"/>
                  <a:pt x="1466349" y="282621"/>
                  <a:pt x="1456892" y="279919"/>
                </a:cubicBezTo>
                <a:cubicBezTo>
                  <a:pt x="1433230" y="273159"/>
                  <a:pt x="1413939" y="270842"/>
                  <a:pt x="1391577" y="261258"/>
                </a:cubicBezTo>
                <a:cubicBezTo>
                  <a:pt x="1378792" y="255779"/>
                  <a:pt x="1366182" y="249752"/>
                  <a:pt x="1354255" y="242596"/>
                </a:cubicBezTo>
                <a:cubicBezTo>
                  <a:pt x="1335023" y="231057"/>
                  <a:pt x="1319548" y="212367"/>
                  <a:pt x="1298271" y="205274"/>
                </a:cubicBezTo>
                <a:cubicBezTo>
                  <a:pt x="1259640" y="192397"/>
                  <a:pt x="1278463" y="201399"/>
                  <a:pt x="1242287" y="177282"/>
                </a:cubicBezTo>
                <a:cubicBezTo>
                  <a:pt x="1236067" y="167951"/>
                  <a:pt x="1232065" y="156675"/>
                  <a:pt x="1223626" y="149290"/>
                </a:cubicBezTo>
                <a:cubicBezTo>
                  <a:pt x="1206747" y="134521"/>
                  <a:pt x="1186304" y="124409"/>
                  <a:pt x="1167643" y="111968"/>
                </a:cubicBezTo>
                <a:cubicBezTo>
                  <a:pt x="1158312" y="105748"/>
                  <a:pt x="1150530" y="96027"/>
                  <a:pt x="1139651" y="93307"/>
                </a:cubicBezTo>
                <a:lnTo>
                  <a:pt x="1102328" y="83976"/>
                </a:lnTo>
                <a:cubicBezTo>
                  <a:pt x="1024573" y="87086"/>
                  <a:pt x="946682" y="87763"/>
                  <a:pt x="869063" y="93307"/>
                </a:cubicBezTo>
                <a:cubicBezTo>
                  <a:pt x="859253" y="94008"/>
                  <a:pt x="850528" y="99935"/>
                  <a:pt x="841071" y="102637"/>
                </a:cubicBezTo>
                <a:cubicBezTo>
                  <a:pt x="759059" y="126069"/>
                  <a:pt x="842872" y="98928"/>
                  <a:pt x="775757" y="121298"/>
                </a:cubicBezTo>
                <a:cubicBezTo>
                  <a:pt x="732214" y="118188"/>
                  <a:pt x="688483" y="117068"/>
                  <a:pt x="645128" y="111968"/>
                </a:cubicBezTo>
                <a:cubicBezTo>
                  <a:pt x="635360" y="110819"/>
                  <a:pt x="626593" y="105339"/>
                  <a:pt x="617136" y="102637"/>
                </a:cubicBezTo>
                <a:cubicBezTo>
                  <a:pt x="604806" y="99114"/>
                  <a:pt x="592255" y="96417"/>
                  <a:pt x="579814" y="93307"/>
                </a:cubicBezTo>
                <a:cubicBezTo>
                  <a:pt x="570483" y="87086"/>
                  <a:pt x="561852" y="79660"/>
                  <a:pt x="551822" y="74645"/>
                </a:cubicBezTo>
                <a:cubicBezTo>
                  <a:pt x="543025" y="70247"/>
                  <a:pt x="531698" y="71216"/>
                  <a:pt x="523830" y="65315"/>
                </a:cubicBezTo>
                <a:cubicBezTo>
                  <a:pt x="438055" y="984"/>
                  <a:pt x="512427" y="30412"/>
                  <a:pt x="449185" y="9331"/>
                </a:cubicBezTo>
                <a:cubicBezTo>
                  <a:pt x="421193" y="12441"/>
                  <a:pt x="393091" y="14679"/>
                  <a:pt x="365210" y="18662"/>
                </a:cubicBezTo>
                <a:cubicBezTo>
                  <a:pt x="287091" y="29822"/>
                  <a:pt x="315447" y="46653"/>
                  <a:pt x="299896" y="46653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700" rIns="91396" bIns="45700" anchor="ctr"/>
          <a:lstStyle/>
          <a:p>
            <a:pPr algn="ctr" defTabSz="913960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30700" name="Group 1004"/>
          <p:cNvGraphicFramePr>
            <a:graphicFrameLocks noGrp="1"/>
          </p:cNvGraphicFramePr>
          <p:nvPr/>
        </p:nvGraphicFramePr>
        <p:xfrm>
          <a:off x="0" y="826634"/>
          <a:ext cx="9144000" cy="968685"/>
        </p:xfrm>
        <a:graphic>
          <a:graphicData uri="http://schemas.openxmlformats.org/drawingml/2006/table">
            <a:tbl>
              <a:tblPr/>
              <a:tblGrid>
                <a:gridCol w="1179286"/>
                <a:gridCol w="1307420"/>
                <a:gridCol w="1344839"/>
                <a:gridCol w="1215571"/>
                <a:gridCol w="1317625"/>
                <a:gridCol w="2779259"/>
              </a:tblGrid>
              <a:tr h="236579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риска возникновения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36579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5527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эл.сетях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эл.сетях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эл.сетях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эл.сетях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Сохраняется вероятность возникновения аварийных ситуаций на эл.сетях 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256"/>
          <p:cNvGrpSpPr>
            <a:grpSpLocks/>
          </p:cNvGrpSpPr>
          <p:nvPr/>
        </p:nvGrpSpPr>
        <p:grpSpPr bwMode="auto">
          <a:xfrm>
            <a:off x="4932589" y="6205992"/>
            <a:ext cx="387804" cy="167821"/>
            <a:chOff x="249" y="2931"/>
            <a:chExt cx="907" cy="363"/>
          </a:xfrm>
        </p:grpSpPr>
        <p:sp>
          <p:nvSpPr>
            <p:cNvPr id="29917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9918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19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20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21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898" name="AutoShape 252"/>
          <p:cNvSpPr>
            <a:spLocks noChangeArrowheads="1"/>
          </p:cNvSpPr>
          <p:nvPr/>
        </p:nvSpPr>
        <p:spPr bwMode="auto">
          <a:xfrm>
            <a:off x="5857876" y="5126492"/>
            <a:ext cx="977446" cy="646179"/>
          </a:xfrm>
          <a:prstGeom prst="wedgeRectCallout">
            <a:avLst>
              <a:gd name="adj1" fmla="val -113921"/>
              <a:gd name="adj2" fmla="val 1141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100 кВ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80 чел.</a:t>
            </a:r>
          </a:p>
          <a:p>
            <a:pPr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17.</a:t>
            </a:r>
          </a:p>
        </p:txBody>
      </p:sp>
      <p:graphicFrame>
        <p:nvGraphicFramePr>
          <p:cNvPr id="29955" name="Group 259"/>
          <p:cNvGraphicFramePr>
            <a:graphicFrameLocks noGrp="1"/>
          </p:cNvGraphicFramePr>
          <p:nvPr/>
        </p:nvGraphicFramePr>
        <p:xfrm>
          <a:off x="7143750" y="1783670"/>
          <a:ext cx="2000250" cy="683760"/>
        </p:xfrm>
        <a:graphic>
          <a:graphicData uri="http://schemas.openxmlformats.org/drawingml/2006/table">
            <a:tbl>
              <a:tblPr/>
              <a:tblGrid>
                <a:gridCol w="1406071"/>
                <a:gridCol w="594179"/>
              </a:tblGrid>
              <a:tr h="318634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Сведения по объектам ЖКХ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сельского поселения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Наименование объекта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Количество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Трансф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подстанции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(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шт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970" name="Group 274"/>
          <p:cNvGraphicFramePr>
            <a:graphicFrameLocks noGrp="1"/>
          </p:cNvGraphicFramePr>
          <p:nvPr/>
        </p:nvGraphicFramePr>
        <p:xfrm>
          <a:off x="1" y="1885724"/>
          <a:ext cx="2360840" cy="874260"/>
        </p:xfrm>
        <a:graphic>
          <a:graphicData uri="http://schemas.openxmlformats.org/drawingml/2006/table">
            <a:tbl>
              <a:tblPr/>
              <a:tblGrid>
                <a:gridCol w="1314224"/>
                <a:gridCol w="579437"/>
                <a:gridCol w="467179"/>
              </a:tblGrid>
              <a:tr h="420688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Силы и средства, привлекаемые к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ликвидации последствий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54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Формирования и подразделения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Л/состав,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Техника,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ед.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178027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ГУП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Новосибирскэнерго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</a:tbl>
          </a:graphicData>
        </a:graphic>
      </p:graphicFrame>
      <p:sp>
        <p:nvSpPr>
          <p:cNvPr id="30344" name="Rectangle 48"/>
          <p:cNvSpPr>
            <a:spLocks noChangeArrowheads="1"/>
          </p:cNvSpPr>
          <p:nvPr/>
        </p:nvSpPr>
        <p:spPr bwMode="auto">
          <a:xfrm>
            <a:off x="560161" y="1834697"/>
            <a:ext cx="8354786" cy="4882696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651931"/>
            <a:endParaRPr lang="ru-RU" sz="1400" dirty="0">
              <a:latin typeface="Calibri" pitchFamily="34" charset="0"/>
            </a:endParaRPr>
          </a:p>
        </p:txBody>
      </p:sp>
      <p:sp>
        <p:nvSpPr>
          <p:cNvPr id="30345" name="Rectangle 162"/>
          <p:cNvSpPr>
            <a:spLocks noChangeArrowheads="1"/>
          </p:cNvSpPr>
          <p:nvPr/>
        </p:nvSpPr>
        <p:spPr bwMode="auto">
          <a:xfrm>
            <a:off x="4229554" y="3001510"/>
            <a:ext cx="907143" cy="11305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346" name="AutoShape 4"/>
          <p:cNvCxnSpPr>
            <a:cxnSpLocks noChangeShapeType="1"/>
          </p:cNvCxnSpPr>
          <p:nvPr/>
        </p:nvCxnSpPr>
        <p:spPr bwMode="auto">
          <a:xfrm>
            <a:off x="602117" y="6264956"/>
            <a:ext cx="256948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347" name="AutoShape 5"/>
          <p:cNvCxnSpPr>
            <a:cxnSpLocks noChangeShapeType="1"/>
          </p:cNvCxnSpPr>
          <p:nvPr/>
        </p:nvCxnSpPr>
        <p:spPr bwMode="auto">
          <a:xfrm>
            <a:off x="602117" y="6006420"/>
            <a:ext cx="264545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0348" name="Rectangle 7"/>
          <p:cNvSpPr>
            <a:spLocks noChangeArrowheads="1"/>
          </p:cNvSpPr>
          <p:nvPr/>
        </p:nvSpPr>
        <p:spPr bwMode="auto">
          <a:xfrm>
            <a:off x="3096760" y="4633232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49" name="Rectangle 8"/>
          <p:cNvSpPr>
            <a:spLocks noChangeArrowheads="1"/>
          </p:cNvSpPr>
          <p:nvPr/>
        </p:nvSpPr>
        <p:spPr bwMode="auto">
          <a:xfrm>
            <a:off x="3096760" y="4462009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0" name="Rectangle 9"/>
          <p:cNvSpPr>
            <a:spLocks noChangeArrowheads="1"/>
          </p:cNvSpPr>
          <p:nvPr/>
        </p:nvSpPr>
        <p:spPr bwMode="auto">
          <a:xfrm>
            <a:off x="2113643" y="583519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1" name="Rectangle 10"/>
          <p:cNvSpPr>
            <a:spLocks noChangeArrowheads="1"/>
          </p:cNvSpPr>
          <p:nvPr/>
        </p:nvSpPr>
        <p:spPr bwMode="auto">
          <a:xfrm>
            <a:off x="1962831" y="5835196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2" name="Rectangle 11"/>
          <p:cNvSpPr>
            <a:spLocks noChangeArrowheads="1"/>
          </p:cNvSpPr>
          <p:nvPr/>
        </p:nvSpPr>
        <p:spPr bwMode="auto">
          <a:xfrm>
            <a:off x="1131661" y="583519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3" name="Rectangle 12"/>
          <p:cNvSpPr>
            <a:spLocks noChangeArrowheads="1"/>
          </p:cNvSpPr>
          <p:nvPr/>
        </p:nvSpPr>
        <p:spPr bwMode="auto">
          <a:xfrm>
            <a:off x="754063" y="583519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4" name="Rectangle 14"/>
          <p:cNvSpPr>
            <a:spLocks noChangeArrowheads="1"/>
          </p:cNvSpPr>
          <p:nvPr/>
        </p:nvSpPr>
        <p:spPr bwMode="auto">
          <a:xfrm rot="5400000">
            <a:off x="3004911" y="4896304"/>
            <a:ext cx="258536" cy="7483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5" name="Rectangle 15"/>
          <p:cNvSpPr>
            <a:spLocks noChangeArrowheads="1"/>
          </p:cNvSpPr>
          <p:nvPr/>
        </p:nvSpPr>
        <p:spPr bwMode="auto">
          <a:xfrm>
            <a:off x="4098018" y="5819322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6" name="Rectangle 16"/>
          <p:cNvSpPr>
            <a:spLocks noChangeArrowheads="1"/>
          </p:cNvSpPr>
          <p:nvPr/>
        </p:nvSpPr>
        <p:spPr bwMode="auto">
          <a:xfrm>
            <a:off x="1282474" y="5835196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7" name="Rectangle 17"/>
          <p:cNvSpPr>
            <a:spLocks noChangeArrowheads="1"/>
          </p:cNvSpPr>
          <p:nvPr/>
        </p:nvSpPr>
        <p:spPr bwMode="auto">
          <a:xfrm>
            <a:off x="904875" y="5835196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8" name="Rectangle 18"/>
          <p:cNvSpPr>
            <a:spLocks noChangeArrowheads="1"/>
          </p:cNvSpPr>
          <p:nvPr/>
        </p:nvSpPr>
        <p:spPr bwMode="auto">
          <a:xfrm>
            <a:off x="527278" y="5835196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59" name="Rectangle 24"/>
          <p:cNvSpPr>
            <a:spLocks noChangeArrowheads="1"/>
          </p:cNvSpPr>
          <p:nvPr/>
        </p:nvSpPr>
        <p:spPr bwMode="auto">
          <a:xfrm>
            <a:off x="3717018" y="5764893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0" name="Rectangle 25"/>
          <p:cNvSpPr>
            <a:spLocks noChangeArrowheads="1"/>
          </p:cNvSpPr>
          <p:nvPr/>
        </p:nvSpPr>
        <p:spPr bwMode="auto">
          <a:xfrm flipV="1">
            <a:off x="4206875" y="5819322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1" name="Rectangle 26"/>
          <p:cNvSpPr>
            <a:spLocks noChangeArrowheads="1"/>
          </p:cNvSpPr>
          <p:nvPr/>
        </p:nvSpPr>
        <p:spPr bwMode="auto">
          <a:xfrm>
            <a:off x="2264456" y="5835196"/>
            <a:ext cx="15194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2" name="Rectangle 27"/>
          <p:cNvSpPr>
            <a:spLocks noChangeArrowheads="1"/>
          </p:cNvSpPr>
          <p:nvPr/>
        </p:nvSpPr>
        <p:spPr bwMode="auto">
          <a:xfrm>
            <a:off x="1736045" y="5835196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3" name="Rectangle 28"/>
          <p:cNvSpPr>
            <a:spLocks noChangeArrowheads="1"/>
          </p:cNvSpPr>
          <p:nvPr/>
        </p:nvSpPr>
        <p:spPr bwMode="auto">
          <a:xfrm>
            <a:off x="1509260" y="5835196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4" name="Rectangle 29"/>
          <p:cNvSpPr>
            <a:spLocks noChangeArrowheads="1"/>
          </p:cNvSpPr>
          <p:nvPr/>
        </p:nvSpPr>
        <p:spPr bwMode="auto">
          <a:xfrm>
            <a:off x="2794000" y="583519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5" name="Rectangle 30"/>
          <p:cNvSpPr>
            <a:spLocks noChangeArrowheads="1"/>
          </p:cNvSpPr>
          <p:nvPr/>
        </p:nvSpPr>
        <p:spPr bwMode="auto">
          <a:xfrm>
            <a:off x="2643188" y="583519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6" name="Rectangle 31"/>
          <p:cNvSpPr>
            <a:spLocks noChangeArrowheads="1"/>
          </p:cNvSpPr>
          <p:nvPr/>
        </p:nvSpPr>
        <p:spPr bwMode="auto">
          <a:xfrm>
            <a:off x="2491241" y="5835196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367" name="AutoShape 32"/>
          <p:cNvCxnSpPr>
            <a:cxnSpLocks noChangeShapeType="1"/>
          </p:cNvCxnSpPr>
          <p:nvPr/>
        </p:nvCxnSpPr>
        <p:spPr bwMode="auto">
          <a:xfrm flipV="1">
            <a:off x="3247571" y="3001510"/>
            <a:ext cx="0" cy="30049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0368" name="Rectangle 33"/>
          <p:cNvSpPr>
            <a:spLocks noChangeArrowheads="1"/>
          </p:cNvSpPr>
          <p:nvPr/>
        </p:nvSpPr>
        <p:spPr bwMode="auto">
          <a:xfrm>
            <a:off x="2944813" y="5405438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69" name="Rectangle 34"/>
          <p:cNvSpPr>
            <a:spLocks noChangeArrowheads="1"/>
          </p:cNvSpPr>
          <p:nvPr/>
        </p:nvSpPr>
        <p:spPr bwMode="auto">
          <a:xfrm>
            <a:off x="3096760" y="4289652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0" name="Rectangle 35"/>
          <p:cNvSpPr>
            <a:spLocks noChangeArrowheads="1"/>
          </p:cNvSpPr>
          <p:nvPr/>
        </p:nvSpPr>
        <p:spPr bwMode="auto">
          <a:xfrm>
            <a:off x="3096760" y="4118429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1" name="Rectangle 36"/>
          <p:cNvSpPr>
            <a:spLocks noChangeArrowheads="1"/>
          </p:cNvSpPr>
          <p:nvPr/>
        </p:nvSpPr>
        <p:spPr bwMode="auto">
          <a:xfrm>
            <a:off x="3499304" y="4458607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2" name="Rectangle 37"/>
          <p:cNvSpPr>
            <a:spLocks noChangeArrowheads="1"/>
          </p:cNvSpPr>
          <p:nvPr/>
        </p:nvSpPr>
        <p:spPr bwMode="auto">
          <a:xfrm>
            <a:off x="3499304" y="3587750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3" name="Rectangle 38"/>
          <p:cNvSpPr>
            <a:spLocks noChangeArrowheads="1"/>
          </p:cNvSpPr>
          <p:nvPr/>
        </p:nvSpPr>
        <p:spPr bwMode="auto">
          <a:xfrm>
            <a:off x="3096760" y="514803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4" name="Rectangle 39"/>
          <p:cNvSpPr>
            <a:spLocks noChangeArrowheads="1"/>
          </p:cNvSpPr>
          <p:nvPr/>
        </p:nvSpPr>
        <p:spPr bwMode="auto">
          <a:xfrm rot="5400000">
            <a:off x="3005479" y="3866130"/>
            <a:ext cx="25740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5" name="Rectangle 41"/>
          <p:cNvSpPr>
            <a:spLocks noChangeArrowheads="1"/>
          </p:cNvSpPr>
          <p:nvPr/>
        </p:nvSpPr>
        <p:spPr bwMode="auto">
          <a:xfrm rot="5400000">
            <a:off x="3455081" y="4883831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6" name="Rectangle 42"/>
          <p:cNvSpPr>
            <a:spLocks noChangeArrowheads="1"/>
          </p:cNvSpPr>
          <p:nvPr/>
        </p:nvSpPr>
        <p:spPr bwMode="auto">
          <a:xfrm rot="5400000">
            <a:off x="3455081" y="4666116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7" name="Rectangle 43"/>
          <p:cNvSpPr>
            <a:spLocks noChangeArrowheads="1"/>
          </p:cNvSpPr>
          <p:nvPr/>
        </p:nvSpPr>
        <p:spPr bwMode="auto">
          <a:xfrm rot="5400000">
            <a:off x="3427867" y="4257902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8" name="Rectangle 44"/>
          <p:cNvSpPr>
            <a:spLocks noChangeArrowheads="1"/>
          </p:cNvSpPr>
          <p:nvPr/>
        </p:nvSpPr>
        <p:spPr bwMode="auto">
          <a:xfrm rot="5400000">
            <a:off x="3427867" y="3822473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79" name="Rectangle 45"/>
          <p:cNvSpPr>
            <a:spLocks noChangeArrowheads="1"/>
          </p:cNvSpPr>
          <p:nvPr/>
        </p:nvSpPr>
        <p:spPr bwMode="auto">
          <a:xfrm rot="5400000">
            <a:off x="3447143" y="3367768"/>
            <a:ext cx="17916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0" name="Rectangle 46"/>
          <p:cNvSpPr>
            <a:spLocks noChangeArrowheads="1"/>
          </p:cNvSpPr>
          <p:nvPr/>
        </p:nvSpPr>
        <p:spPr bwMode="auto">
          <a:xfrm rot="5400000">
            <a:off x="3438639" y="3104130"/>
            <a:ext cx="196170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1" name="Rectangle 47"/>
          <p:cNvSpPr>
            <a:spLocks noChangeArrowheads="1"/>
          </p:cNvSpPr>
          <p:nvPr/>
        </p:nvSpPr>
        <p:spPr bwMode="auto">
          <a:xfrm rot="10800000">
            <a:off x="4759098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2" name="Line 48"/>
          <p:cNvSpPr>
            <a:spLocks noChangeShapeType="1"/>
          </p:cNvSpPr>
          <p:nvPr/>
        </p:nvSpPr>
        <p:spPr bwMode="auto">
          <a:xfrm>
            <a:off x="3398384" y="3001510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83" name="Rectangle 49"/>
          <p:cNvSpPr>
            <a:spLocks noChangeArrowheads="1"/>
          </p:cNvSpPr>
          <p:nvPr/>
        </p:nvSpPr>
        <p:spPr bwMode="auto">
          <a:xfrm>
            <a:off x="4532313" y="2659063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4" name="Rectangle 50"/>
          <p:cNvSpPr>
            <a:spLocks noChangeArrowheads="1"/>
          </p:cNvSpPr>
          <p:nvPr/>
        </p:nvSpPr>
        <p:spPr bwMode="auto">
          <a:xfrm>
            <a:off x="3625170" y="2659063"/>
            <a:ext cx="75973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5" name="Rectangle 52"/>
          <p:cNvSpPr>
            <a:spLocks noChangeArrowheads="1"/>
          </p:cNvSpPr>
          <p:nvPr/>
        </p:nvSpPr>
        <p:spPr bwMode="auto">
          <a:xfrm>
            <a:off x="3927929" y="5547179"/>
            <a:ext cx="170089" cy="374196"/>
          </a:xfrm>
          <a:prstGeom prst="rect">
            <a:avLst/>
          </a:prstGeom>
          <a:solidFill>
            <a:srgbClr val="00B05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6" name="Rectangle 53"/>
          <p:cNvSpPr>
            <a:spLocks noChangeArrowheads="1"/>
          </p:cNvSpPr>
          <p:nvPr/>
        </p:nvSpPr>
        <p:spPr bwMode="auto">
          <a:xfrm rot="5400000">
            <a:off x="4785746" y="5683817"/>
            <a:ext cx="257401" cy="217714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387" name="Line 54"/>
          <p:cNvSpPr>
            <a:spLocks noChangeShapeType="1"/>
          </p:cNvSpPr>
          <p:nvPr/>
        </p:nvSpPr>
        <p:spPr bwMode="auto">
          <a:xfrm>
            <a:off x="3398385" y="6006420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88" name="Line 56"/>
          <p:cNvSpPr>
            <a:spLocks noChangeShapeType="1"/>
          </p:cNvSpPr>
          <p:nvPr/>
        </p:nvSpPr>
        <p:spPr bwMode="auto">
          <a:xfrm flipV="1">
            <a:off x="5287509" y="2916465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89" name="Line 57"/>
          <p:cNvSpPr>
            <a:spLocks noChangeShapeType="1"/>
          </p:cNvSpPr>
          <p:nvPr/>
        </p:nvSpPr>
        <p:spPr bwMode="auto">
          <a:xfrm>
            <a:off x="3398385" y="3001509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0" name="Text Box 58"/>
          <p:cNvSpPr txBox="1">
            <a:spLocks noChangeArrowheads="1"/>
          </p:cNvSpPr>
          <p:nvPr/>
        </p:nvSpPr>
        <p:spPr bwMode="auto">
          <a:xfrm rot="-5400000">
            <a:off x="2761116" y="3780518"/>
            <a:ext cx="1204232" cy="1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600" dirty="0">
                <a:latin typeface="Arial" pitchFamily="34" charset="0"/>
              </a:rPr>
              <a:t>Ул. </a:t>
            </a:r>
            <a:r>
              <a:rPr lang="ru-RU" sz="600" dirty="0" err="1">
                <a:latin typeface="Arial" pitchFamily="34" charset="0"/>
              </a:rPr>
              <a:t>Покусевка</a:t>
            </a:r>
            <a:endParaRPr lang="ru-RU" sz="600" dirty="0">
              <a:latin typeface="Arial" pitchFamily="34" charset="0"/>
            </a:endParaRPr>
          </a:p>
        </p:txBody>
      </p:sp>
      <p:sp>
        <p:nvSpPr>
          <p:cNvPr id="30391" name="Line 59"/>
          <p:cNvSpPr>
            <a:spLocks noChangeShapeType="1"/>
          </p:cNvSpPr>
          <p:nvPr/>
        </p:nvSpPr>
        <p:spPr bwMode="auto">
          <a:xfrm flipV="1">
            <a:off x="3247571" y="2744108"/>
            <a:ext cx="0" cy="2574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2" name="Line 60"/>
          <p:cNvSpPr>
            <a:spLocks noChangeShapeType="1"/>
          </p:cNvSpPr>
          <p:nvPr/>
        </p:nvSpPr>
        <p:spPr bwMode="auto">
          <a:xfrm>
            <a:off x="3398385" y="2830286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3" name="Line 61"/>
          <p:cNvSpPr>
            <a:spLocks noChangeShapeType="1"/>
          </p:cNvSpPr>
          <p:nvPr/>
        </p:nvSpPr>
        <p:spPr bwMode="auto">
          <a:xfrm flipV="1">
            <a:off x="5287509" y="2400527"/>
            <a:ext cx="0" cy="429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4" name="Line 62"/>
          <p:cNvSpPr>
            <a:spLocks noChangeShapeType="1"/>
          </p:cNvSpPr>
          <p:nvPr/>
        </p:nvSpPr>
        <p:spPr bwMode="auto">
          <a:xfrm flipV="1">
            <a:off x="3398384" y="2315482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5" name="Line 63"/>
          <p:cNvSpPr>
            <a:spLocks noChangeShapeType="1"/>
          </p:cNvSpPr>
          <p:nvPr/>
        </p:nvSpPr>
        <p:spPr bwMode="auto">
          <a:xfrm>
            <a:off x="3247571" y="2315483"/>
            <a:ext cx="0" cy="600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6" name="Line 64"/>
          <p:cNvSpPr>
            <a:spLocks noChangeShapeType="1"/>
          </p:cNvSpPr>
          <p:nvPr/>
        </p:nvSpPr>
        <p:spPr bwMode="auto">
          <a:xfrm>
            <a:off x="5439456" y="2315482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7" name="Line 65"/>
          <p:cNvSpPr>
            <a:spLocks noChangeShapeType="1"/>
          </p:cNvSpPr>
          <p:nvPr/>
        </p:nvSpPr>
        <p:spPr bwMode="auto">
          <a:xfrm>
            <a:off x="5922510" y="2825750"/>
            <a:ext cx="34006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8" name="Line 66"/>
          <p:cNvSpPr>
            <a:spLocks noChangeShapeType="1"/>
          </p:cNvSpPr>
          <p:nvPr/>
        </p:nvSpPr>
        <p:spPr bwMode="auto">
          <a:xfrm>
            <a:off x="5439456" y="3001509"/>
            <a:ext cx="34006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399" name="Line 67"/>
          <p:cNvSpPr>
            <a:spLocks noChangeShapeType="1"/>
          </p:cNvSpPr>
          <p:nvPr/>
        </p:nvSpPr>
        <p:spPr bwMode="auto">
          <a:xfrm>
            <a:off x="5439456" y="3001510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0" name="Line 68"/>
          <p:cNvSpPr>
            <a:spLocks noChangeShapeType="1"/>
          </p:cNvSpPr>
          <p:nvPr/>
        </p:nvSpPr>
        <p:spPr bwMode="auto">
          <a:xfrm>
            <a:off x="5439455" y="6006420"/>
            <a:ext cx="24935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1" name="Line 69"/>
          <p:cNvSpPr>
            <a:spLocks noChangeShapeType="1"/>
          </p:cNvSpPr>
          <p:nvPr/>
        </p:nvSpPr>
        <p:spPr bwMode="auto">
          <a:xfrm>
            <a:off x="3096759" y="6264956"/>
            <a:ext cx="219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2" name="Line 70"/>
          <p:cNvSpPr>
            <a:spLocks noChangeShapeType="1"/>
          </p:cNvSpPr>
          <p:nvPr/>
        </p:nvSpPr>
        <p:spPr bwMode="auto">
          <a:xfrm>
            <a:off x="5287509" y="6264956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3" name="Line 71"/>
          <p:cNvSpPr>
            <a:spLocks noChangeShapeType="1"/>
          </p:cNvSpPr>
          <p:nvPr/>
        </p:nvSpPr>
        <p:spPr bwMode="auto">
          <a:xfrm>
            <a:off x="5514295" y="6264956"/>
            <a:ext cx="30230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4" name="Line 72"/>
          <p:cNvSpPr>
            <a:spLocks noChangeShapeType="1"/>
          </p:cNvSpPr>
          <p:nvPr/>
        </p:nvSpPr>
        <p:spPr bwMode="auto">
          <a:xfrm>
            <a:off x="5514295" y="6264956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405" name="Text Box 73"/>
          <p:cNvSpPr txBox="1">
            <a:spLocks noChangeArrowheads="1"/>
          </p:cNvSpPr>
          <p:nvPr/>
        </p:nvSpPr>
        <p:spPr bwMode="auto">
          <a:xfrm>
            <a:off x="5567589" y="2771322"/>
            <a:ext cx="1587500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Ул. </a:t>
            </a:r>
            <a:r>
              <a:rPr lang="ru-RU" sz="900" dirty="0" err="1">
                <a:latin typeface="Arial" pitchFamily="34" charset="0"/>
              </a:rPr>
              <a:t>Смоленка</a:t>
            </a:r>
            <a:endParaRPr lang="ru-RU" sz="900" dirty="0">
              <a:latin typeface="Arial" pitchFamily="34" charset="0"/>
            </a:endParaRPr>
          </a:p>
        </p:txBody>
      </p:sp>
      <p:sp>
        <p:nvSpPr>
          <p:cNvPr id="30406" name="Text Box 74"/>
          <p:cNvSpPr txBox="1">
            <a:spLocks noChangeArrowheads="1"/>
          </p:cNvSpPr>
          <p:nvPr/>
        </p:nvSpPr>
        <p:spPr bwMode="auto">
          <a:xfrm>
            <a:off x="2038804" y="6006420"/>
            <a:ext cx="1359581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Ул.Черниговка</a:t>
            </a:r>
          </a:p>
        </p:txBody>
      </p:sp>
      <p:sp>
        <p:nvSpPr>
          <p:cNvPr id="30407" name="Text Box 75"/>
          <p:cNvSpPr txBox="1">
            <a:spLocks noChangeArrowheads="1"/>
          </p:cNvSpPr>
          <p:nvPr/>
        </p:nvSpPr>
        <p:spPr bwMode="auto">
          <a:xfrm>
            <a:off x="5514295" y="6006420"/>
            <a:ext cx="128474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Ул. Орловка</a:t>
            </a:r>
          </a:p>
        </p:txBody>
      </p:sp>
      <p:sp>
        <p:nvSpPr>
          <p:cNvPr id="30408" name="Rectangle 76"/>
          <p:cNvSpPr>
            <a:spLocks noChangeArrowheads="1"/>
          </p:cNvSpPr>
          <p:nvPr/>
        </p:nvSpPr>
        <p:spPr bwMode="auto">
          <a:xfrm>
            <a:off x="3775982" y="2659063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09" name="Rectangle 77"/>
          <p:cNvSpPr>
            <a:spLocks noChangeArrowheads="1"/>
          </p:cNvSpPr>
          <p:nvPr/>
        </p:nvSpPr>
        <p:spPr bwMode="auto">
          <a:xfrm>
            <a:off x="832304" y="6309178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0" name="Rectangle 78"/>
          <p:cNvSpPr>
            <a:spLocks noChangeArrowheads="1"/>
          </p:cNvSpPr>
          <p:nvPr/>
        </p:nvSpPr>
        <p:spPr bwMode="auto">
          <a:xfrm>
            <a:off x="1213304" y="6309179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1" name="Rectangle 79"/>
          <p:cNvSpPr>
            <a:spLocks noChangeArrowheads="1"/>
          </p:cNvSpPr>
          <p:nvPr/>
        </p:nvSpPr>
        <p:spPr bwMode="auto">
          <a:xfrm rot="10650627">
            <a:off x="4078741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2" name="Rectangle 81"/>
          <p:cNvSpPr>
            <a:spLocks noChangeArrowheads="1"/>
          </p:cNvSpPr>
          <p:nvPr/>
        </p:nvSpPr>
        <p:spPr bwMode="auto">
          <a:xfrm rot="10800000">
            <a:off x="560161" y="6309179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3" name="Rectangle 82"/>
          <p:cNvSpPr>
            <a:spLocks noChangeArrowheads="1"/>
          </p:cNvSpPr>
          <p:nvPr/>
        </p:nvSpPr>
        <p:spPr bwMode="auto">
          <a:xfrm rot="10800000">
            <a:off x="941161" y="6309179"/>
            <a:ext cx="2177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4" name="Rectangle 83"/>
          <p:cNvSpPr>
            <a:spLocks noChangeArrowheads="1"/>
          </p:cNvSpPr>
          <p:nvPr/>
        </p:nvSpPr>
        <p:spPr bwMode="auto">
          <a:xfrm rot="10800000">
            <a:off x="1539875" y="6309179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5" name="Rectangle 85"/>
          <p:cNvSpPr>
            <a:spLocks noChangeArrowheads="1"/>
          </p:cNvSpPr>
          <p:nvPr/>
        </p:nvSpPr>
        <p:spPr bwMode="auto">
          <a:xfrm rot="10800000">
            <a:off x="2138589" y="6309179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6" name="Rectangle 86"/>
          <p:cNvSpPr>
            <a:spLocks noChangeArrowheads="1"/>
          </p:cNvSpPr>
          <p:nvPr/>
        </p:nvSpPr>
        <p:spPr bwMode="auto">
          <a:xfrm rot="10800000">
            <a:off x="1812018" y="6309179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7" name="Rectangle 88"/>
          <p:cNvSpPr>
            <a:spLocks noChangeArrowheads="1"/>
          </p:cNvSpPr>
          <p:nvPr/>
        </p:nvSpPr>
        <p:spPr bwMode="auto">
          <a:xfrm>
            <a:off x="1376590" y="6309179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8" name="Rectangle 89"/>
          <p:cNvSpPr>
            <a:spLocks noChangeArrowheads="1"/>
          </p:cNvSpPr>
          <p:nvPr/>
        </p:nvSpPr>
        <p:spPr bwMode="auto">
          <a:xfrm>
            <a:off x="2519589" y="6309179"/>
            <a:ext cx="1632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19" name="Rectangle 90"/>
          <p:cNvSpPr>
            <a:spLocks noChangeArrowheads="1"/>
          </p:cNvSpPr>
          <p:nvPr/>
        </p:nvSpPr>
        <p:spPr bwMode="auto">
          <a:xfrm>
            <a:off x="6118679" y="3087688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0" name="Rectangle 91"/>
          <p:cNvSpPr>
            <a:spLocks noChangeArrowheads="1"/>
          </p:cNvSpPr>
          <p:nvPr/>
        </p:nvSpPr>
        <p:spPr bwMode="auto">
          <a:xfrm>
            <a:off x="2791733" y="6309179"/>
            <a:ext cx="130402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1" name="Rectangle 92"/>
          <p:cNvSpPr>
            <a:spLocks noChangeArrowheads="1"/>
          </p:cNvSpPr>
          <p:nvPr/>
        </p:nvSpPr>
        <p:spPr bwMode="auto">
          <a:xfrm>
            <a:off x="3771447" y="6309179"/>
            <a:ext cx="130402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2" name="Rectangle 94"/>
          <p:cNvSpPr>
            <a:spLocks noChangeArrowheads="1"/>
          </p:cNvSpPr>
          <p:nvPr/>
        </p:nvSpPr>
        <p:spPr bwMode="auto">
          <a:xfrm>
            <a:off x="7252607" y="2659063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3" name="Rectangle 95"/>
          <p:cNvSpPr>
            <a:spLocks noChangeArrowheads="1"/>
          </p:cNvSpPr>
          <p:nvPr/>
        </p:nvSpPr>
        <p:spPr bwMode="auto">
          <a:xfrm>
            <a:off x="6799036" y="2659063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4" name="Rectangle 96"/>
          <p:cNvSpPr>
            <a:spLocks noChangeArrowheads="1"/>
          </p:cNvSpPr>
          <p:nvPr/>
        </p:nvSpPr>
        <p:spPr bwMode="auto">
          <a:xfrm>
            <a:off x="6043840" y="2659063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5" name="Rectangle 100"/>
          <p:cNvSpPr>
            <a:spLocks noChangeArrowheads="1"/>
          </p:cNvSpPr>
          <p:nvPr/>
        </p:nvSpPr>
        <p:spPr bwMode="auto">
          <a:xfrm rot="10650627">
            <a:off x="8234589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6" name="Rectangle 104"/>
          <p:cNvSpPr>
            <a:spLocks noChangeArrowheads="1"/>
          </p:cNvSpPr>
          <p:nvPr/>
        </p:nvSpPr>
        <p:spPr bwMode="auto">
          <a:xfrm>
            <a:off x="3876902" y="2225902"/>
            <a:ext cx="453571" cy="171223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7" name="Rectangle 105"/>
          <p:cNvSpPr>
            <a:spLocks noChangeArrowheads="1"/>
          </p:cNvSpPr>
          <p:nvPr/>
        </p:nvSpPr>
        <p:spPr bwMode="auto">
          <a:xfrm>
            <a:off x="3362099" y="1917474"/>
            <a:ext cx="453571" cy="205241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28" name="Text Box 108"/>
          <p:cNvSpPr txBox="1">
            <a:spLocks noChangeArrowheads="1"/>
          </p:cNvSpPr>
          <p:nvPr/>
        </p:nvSpPr>
        <p:spPr bwMode="auto">
          <a:xfrm>
            <a:off x="3773714" y="2225903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sp>
        <p:nvSpPr>
          <p:cNvPr id="30429" name="Text Box 109"/>
          <p:cNvSpPr txBox="1">
            <a:spLocks noChangeArrowheads="1"/>
          </p:cNvSpPr>
          <p:nvPr/>
        </p:nvSpPr>
        <p:spPr bwMode="auto">
          <a:xfrm>
            <a:off x="3260045" y="1866447"/>
            <a:ext cx="692830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РТМ</a:t>
            </a:r>
          </a:p>
        </p:txBody>
      </p:sp>
      <p:sp>
        <p:nvSpPr>
          <p:cNvPr id="30430" name="Rectangle 110"/>
          <p:cNvSpPr>
            <a:spLocks noChangeArrowheads="1"/>
          </p:cNvSpPr>
          <p:nvPr/>
        </p:nvSpPr>
        <p:spPr bwMode="auto">
          <a:xfrm rot="10800000">
            <a:off x="7403420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1" name="Rectangle 111"/>
          <p:cNvSpPr>
            <a:spLocks noChangeArrowheads="1"/>
          </p:cNvSpPr>
          <p:nvPr/>
        </p:nvSpPr>
        <p:spPr bwMode="auto">
          <a:xfrm rot="10800000">
            <a:off x="6949848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2" name="Rectangle 112"/>
          <p:cNvSpPr>
            <a:spLocks noChangeArrowheads="1"/>
          </p:cNvSpPr>
          <p:nvPr/>
        </p:nvSpPr>
        <p:spPr bwMode="auto">
          <a:xfrm rot="10800000">
            <a:off x="6497411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3" name="Rectangle 113"/>
          <p:cNvSpPr>
            <a:spLocks noChangeArrowheads="1"/>
          </p:cNvSpPr>
          <p:nvPr/>
        </p:nvSpPr>
        <p:spPr bwMode="auto">
          <a:xfrm rot="10800000">
            <a:off x="6194652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4" name="Rectangle 114"/>
          <p:cNvSpPr>
            <a:spLocks noChangeArrowheads="1"/>
          </p:cNvSpPr>
          <p:nvPr/>
        </p:nvSpPr>
        <p:spPr bwMode="auto">
          <a:xfrm rot="10800000">
            <a:off x="5741081" y="2659063"/>
            <a:ext cx="226786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5" name="Rectangle 115"/>
          <p:cNvSpPr>
            <a:spLocks noChangeArrowheads="1"/>
          </p:cNvSpPr>
          <p:nvPr/>
        </p:nvSpPr>
        <p:spPr bwMode="auto">
          <a:xfrm rot="10800000">
            <a:off x="5439456" y="2659063"/>
            <a:ext cx="225651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6" name="Rectangle 116"/>
          <p:cNvSpPr>
            <a:spLocks noChangeArrowheads="1"/>
          </p:cNvSpPr>
          <p:nvPr/>
        </p:nvSpPr>
        <p:spPr bwMode="auto">
          <a:xfrm>
            <a:off x="6572250" y="3087688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7" name="Rectangle 117"/>
          <p:cNvSpPr>
            <a:spLocks noChangeArrowheads="1"/>
          </p:cNvSpPr>
          <p:nvPr/>
        </p:nvSpPr>
        <p:spPr bwMode="auto">
          <a:xfrm>
            <a:off x="7932965" y="2659063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8" name="Rectangle 118"/>
          <p:cNvSpPr>
            <a:spLocks noChangeArrowheads="1"/>
          </p:cNvSpPr>
          <p:nvPr/>
        </p:nvSpPr>
        <p:spPr bwMode="auto">
          <a:xfrm>
            <a:off x="7706179" y="2659063"/>
            <a:ext cx="75974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39" name="Rectangle 119"/>
          <p:cNvSpPr>
            <a:spLocks noChangeArrowheads="1"/>
          </p:cNvSpPr>
          <p:nvPr/>
        </p:nvSpPr>
        <p:spPr bwMode="auto">
          <a:xfrm rot="10800000">
            <a:off x="4305528" y="3087688"/>
            <a:ext cx="391205" cy="64634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0" name="Rectangle 120"/>
          <p:cNvSpPr>
            <a:spLocks noChangeArrowheads="1"/>
          </p:cNvSpPr>
          <p:nvPr/>
        </p:nvSpPr>
        <p:spPr bwMode="auto">
          <a:xfrm rot="10800000">
            <a:off x="5817053" y="583519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1" name="Rectangle 121"/>
          <p:cNvSpPr>
            <a:spLocks noChangeArrowheads="1"/>
          </p:cNvSpPr>
          <p:nvPr/>
        </p:nvSpPr>
        <p:spPr bwMode="auto">
          <a:xfrm rot="10800000">
            <a:off x="7932964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2" name="Rectangle 122"/>
          <p:cNvSpPr>
            <a:spLocks noChangeArrowheads="1"/>
          </p:cNvSpPr>
          <p:nvPr/>
        </p:nvSpPr>
        <p:spPr bwMode="auto">
          <a:xfrm rot="10800000">
            <a:off x="7630206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3" name="Rectangle 123"/>
          <p:cNvSpPr>
            <a:spLocks noChangeArrowheads="1"/>
          </p:cNvSpPr>
          <p:nvPr/>
        </p:nvSpPr>
        <p:spPr bwMode="auto">
          <a:xfrm rot="10800000">
            <a:off x="7176634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4" name="Rectangle 124"/>
          <p:cNvSpPr>
            <a:spLocks noChangeArrowheads="1"/>
          </p:cNvSpPr>
          <p:nvPr/>
        </p:nvSpPr>
        <p:spPr bwMode="auto">
          <a:xfrm rot="10800000">
            <a:off x="6270625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5" name="Rectangle 125"/>
          <p:cNvSpPr>
            <a:spLocks noChangeArrowheads="1"/>
          </p:cNvSpPr>
          <p:nvPr/>
        </p:nvSpPr>
        <p:spPr bwMode="auto">
          <a:xfrm rot="10800000">
            <a:off x="5817053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6" name="Rectangle 126"/>
          <p:cNvSpPr>
            <a:spLocks noChangeArrowheads="1"/>
          </p:cNvSpPr>
          <p:nvPr/>
        </p:nvSpPr>
        <p:spPr bwMode="auto">
          <a:xfrm rot="10800000">
            <a:off x="5514295" y="308768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7" name="Rectangle 128"/>
          <p:cNvSpPr>
            <a:spLocks noChangeArrowheads="1"/>
          </p:cNvSpPr>
          <p:nvPr/>
        </p:nvSpPr>
        <p:spPr bwMode="auto">
          <a:xfrm>
            <a:off x="7479393" y="3087688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8" name="Rectangle 130"/>
          <p:cNvSpPr>
            <a:spLocks noChangeArrowheads="1"/>
          </p:cNvSpPr>
          <p:nvPr/>
        </p:nvSpPr>
        <p:spPr bwMode="auto">
          <a:xfrm>
            <a:off x="6875010" y="308768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49" name="Rectangle 131"/>
          <p:cNvSpPr>
            <a:spLocks noChangeArrowheads="1"/>
          </p:cNvSpPr>
          <p:nvPr/>
        </p:nvSpPr>
        <p:spPr bwMode="auto">
          <a:xfrm>
            <a:off x="6724197" y="308768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0" name="Rectangle 132"/>
          <p:cNvSpPr>
            <a:spLocks noChangeArrowheads="1"/>
          </p:cNvSpPr>
          <p:nvPr/>
        </p:nvSpPr>
        <p:spPr bwMode="auto">
          <a:xfrm flipH="1">
            <a:off x="7025822" y="583519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1" name="Rectangle 133"/>
          <p:cNvSpPr>
            <a:spLocks noChangeArrowheads="1"/>
          </p:cNvSpPr>
          <p:nvPr/>
        </p:nvSpPr>
        <p:spPr bwMode="auto">
          <a:xfrm>
            <a:off x="6270626" y="5835196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2" name="Rectangle 134"/>
          <p:cNvSpPr>
            <a:spLocks noChangeArrowheads="1"/>
          </p:cNvSpPr>
          <p:nvPr/>
        </p:nvSpPr>
        <p:spPr bwMode="auto">
          <a:xfrm>
            <a:off x="6118679" y="583519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3" name="Rectangle 135"/>
          <p:cNvSpPr>
            <a:spLocks noChangeArrowheads="1"/>
          </p:cNvSpPr>
          <p:nvPr/>
        </p:nvSpPr>
        <p:spPr bwMode="auto">
          <a:xfrm>
            <a:off x="5665107" y="5835196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4" name="Rectangle 136"/>
          <p:cNvSpPr>
            <a:spLocks noChangeArrowheads="1"/>
          </p:cNvSpPr>
          <p:nvPr/>
        </p:nvSpPr>
        <p:spPr bwMode="auto">
          <a:xfrm>
            <a:off x="5514295" y="5835196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5" name="Rectangle 137"/>
          <p:cNvSpPr>
            <a:spLocks noChangeArrowheads="1"/>
          </p:cNvSpPr>
          <p:nvPr/>
        </p:nvSpPr>
        <p:spPr bwMode="auto">
          <a:xfrm rot="10800000">
            <a:off x="7479393" y="583519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6" name="Rectangle 138"/>
          <p:cNvSpPr>
            <a:spLocks noChangeArrowheads="1"/>
          </p:cNvSpPr>
          <p:nvPr/>
        </p:nvSpPr>
        <p:spPr bwMode="auto">
          <a:xfrm rot="10800000">
            <a:off x="7176634" y="583519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7" name="Rectangle 139"/>
          <p:cNvSpPr>
            <a:spLocks noChangeArrowheads="1"/>
          </p:cNvSpPr>
          <p:nvPr/>
        </p:nvSpPr>
        <p:spPr bwMode="auto">
          <a:xfrm rot="10800000">
            <a:off x="6724197" y="5835196"/>
            <a:ext cx="22565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8" name="Rectangle 140"/>
          <p:cNvSpPr>
            <a:spLocks noChangeArrowheads="1"/>
          </p:cNvSpPr>
          <p:nvPr/>
        </p:nvSpPr>
        <p:spPr bwMode="auto">
          <a:xfrm rot="10800000">
            <a:off x="6421438" y="5835196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59" name="Rectangle 141"/>
          <p:cNvSpPr>
            <a:spLocks noChangeArrowheads="1"/>
          </p:cNvSpPr>
          <p:nvPr/>
        </p:nvSpPr>
        <p:spPr bwMode="auto">
          <a:xfrm rot="10650627">
            <a:off x="6572250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0" name="Rectangle 142"/>
          <p:cNvSpPr>
            <a:spLocks noChangeArrowheads="1"/>
          </p:cNvSpPr>
          <p:nvPr/>
        </p:nvSpPr>
        <p:spPr bwMode="auto">
          <a:xfrm rot="10650627">
            <a:off x="6270625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1" name="Rectangle 143"/>
          <p:cNvSpPr>
            <a:spLocks noChangeArrowheads="1"/>
          </p:cNvSpPr>
          <p:nvPr/>
        </p:nvSpPr>
        <p:spPr bwMode="auto">
          <a:xfrm rot="10650627">
            <a:off x="5967866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2" name="Rectangle 144"/>
          <p:cNvSpPr>
            <a:spLocks noChangeArrowheads="1"/>
          </p:cNvSpPr>
          <p:nvPr/>
        </p:nvSpPr>
        <p:spPr bwMode="auto">
          <a:xfrm rot="10650627">
            <a:off x="5514295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3" name="Rectangle 147"/>
          <p:cNvSpPr>
            <a:spLocks noChangeArrowheads="1"/>
          </p:cNvSpPr>
          <p:nvPr/>
        </p:nvSpPr>
        <p:spPr bwMode="auto">
          <a:xfrm>
            <a:off x="7782153" y="6350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4" name="Rectangle 148"/>
          <p:cNvSpPr>
            <a:spLocks noChangeArrowheads="1"/>
          </p:cNvSpPr>
          <p:nvPr/>
        </p:nvSpPr>
        <p:spPr bwMode="auto">
          <a:xfrm>
            <a:off x="5817054" y="6350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5" name="Rectangle 149"/>
          <p:cNvSpPr>
            <a:spLocks noChangeArrowheads="1"/>
          </p:cNvSpPr>
          <p:nvPr/>
        </p:nvSpPr>
        <p:spPr bwMode="auto">
          <a:xfrm rot="10650627">
            <a:off x="7932964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6" name="Rectangle 150"/>
          <p:cNvSpPr>
            <a:spLocks noChangeArrowheads="1"/>
          </p:cNvSpPr>
          <p:nvPr/>
        </p:nvSpPr>
        <p:spPr bwMode="auto">
          <a:xfrm rot="10650627">
            <a:off x="7479393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7" name="Rectangle 151"/>
          <p:cNvSpPr>
            <a:spLocks noChangeArrowheads="1"/>
          </p:cNvSpPr>
          <p:nvPr/>
        </p:nvSpPr>
        <p:spPr bwMode="auto">
          <a:xfrm rot="10650627">
            <a:off x="7176634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8" name="Rectangle 152"/>
          <p:cNvSpPr>
            <a:spLocks noChangeArrowheads="1"/>
          </p:cNvSpPr>
          <p:nvPr/>
        </p:nvSpPr>
        <p:spPr bwMode="auto">
          <a:xfrm rot="10650627">
            <a:off x="6875009" y="6350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69" name="Rectangle 158"/>
          <p:cNvSpPr>
            <a:spLocks noChangeArrowheads="1"/>
          </p:cNvSpPr>
          <p:nvPr/>
        </p:nvSpPr>
        <p:spPr bwMode="auto">
          <a:xfrm>
            <a:off x="4370161" y="3642179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70" name="Rectangle 159"/>
          <p:cNvSpPr>
            <a:spLocks noChangeArrowheads="1"/>
          </p:cNvSpPr>
          <p:nvPr/>
        </p:nvSpPr>
        <p:spPr bwMode="auto">
          <a:xfrm>
            <a:off x="4696732" y="3642179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71" name="Rectangle 160"/>
          <p:cNvSpPr>
            <a:spLocks noChangeArrowheads="1"/>
          </p:cNvSpPr>
          <p:nvPr/>
        </p:nvSpPr>
        <p:spPr bwMode="auto">
          <a:xfrm rot="10800000">
            <a:off x="4860018" y="3097893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72" name="Rectangle 161"/>
          <p:cNvSpPr>
            <a:spLocks noChangeArrowheads="1"/>
          </p:cNvSpPr>
          <p:nvPr/>
        </p:nvSpPr>
        <p:spPr bwMode="auto">
          <a:xfrm rot="5400000">
            <a:off x="4375830" y="3201081"/>
            <a:ext cx="257402" cy="37759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473" name="Text Box 163"/>
          <p:cNvSpPr txBox="1">
            <a:spLocks noChangeArrowheads="1"/>
          </p:cNvSpPr>
          <p:nvPr/>
        </p:nvSpPr>
        <p:spPr bwMode="auto">
          <a:xfrm>
            <a:off x="4370161" y="3805465"/>
            <a:ext cx="692831" cy="3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dirty="0">
                <a:latin typeface="Arial" pitchFamily="34" charset="0"/>
              </a:rPr>
              <a:t>ТОК</a:t>
            </a:r>
          </a:p>
        </p:txBody>
      </p:sp>
      <p:cxnSp>
        <p:nvCxnSpPr>
          <p:cNvPr id="30474" name="AutoShape 166"/>
          <p:cNvCxnSpPr>
            <a:cxnSpLocks noChangeShapeType="1"/>
            <a:stCxn id="30390" idx="0"/>
            <a:endCxn id="30390" idx="0"/>
          </p:cNvCxnSpPr>
          <p:nvPr/>
        </p:nvCxnSpPr>
        <p:spPr bwMode="auto">
          <a:xfrm>
            <a:off x="3281589" y="386216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475" name="AutoShape 167"/>
          <p:cNvCxnSpPr>
            <a:cxnSpLocks noChangeShapeType="1"/>
            <a:stCxn id="30413" idx="2"/>
            <a:endCxn id="30413" idx="0"/>
          </p:cNvCxnSpPr>
          <p:nvPr/>
        </p:nvCxnSpPr>
        <p:spPr bwMode="auto">
          <a:xfrm>
            <a:off x="1050018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0476" name="AutoShape 168"/>
          <p:cNvCxnSpPr>
            <a:cxnSpLocks noChangeShapeType="1"/>
            <a:stCxn id="30414" idx="2"/>
            <a:endCxn id="30414" idx="0"/>
          </p:cNvCxnSpPr>
          <p:nvPr/>
        </p:nvCxnSpPr>
        <p:spPr bwMode="auto">
          <a:xfrm>
            <a:off x="1653268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0477" name="AutoShape 169"/>
          <p:cNvCxnSpPr>
            <a:cxnSpLocks noChangeShapeType="1"/>
            <a:stCxn id="30416" idx="2"/>
            <a:endCxn id="30416" idx="0"/>
          </p:cNvCxnSpPr>
          <p:nvPr/>
        </p:nvCxnSpPr>
        <p:spPr bwMode="auto">
          <a:xfrm>
            <a:off x="1948089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0478" name="AutoShape 170"/>
          <p:cNvCxnSpPr>
            <a:cxnSpLocks noChangeShapeType="1"/>
            <a:stCxn id="30415" idx="2"/>
            <a:endCxn id="30415" idx="0"/>
          </p:cNvCxnSpPr>
          <p:nvPr/>
        </p:nvCxnSpPr>
        <p:spPr bwMode="auto">
          <a:xfrm>
            <a:off x="2274661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0479" name="AutoShape 171"/>
          <p:cNvCxnSpPr>
            <a:cxnSpLocks noChangeShapeType="1"/>
            <a:stCxn id="30412" idx="2"/>
            <a:endCxn id="30412" idx="0"/>
          </p:cNvCxnSpPr>
          <p:nvPr/>
        </p:nvCxnSpPr>
        <p:spPr bwMode="auto">
          <a:xfrm>
            <a:off x="673554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0480" name="AutoShape 172"/>
          <p:cNvCxnSpPr>
            <a:cxnSpLocks noChangeShapeType="1"/>
            <a:stCxn id="30357" idx="0"/>
            <a:endCxn id="30357" idx="2"/>
          </p:cNvCxnSpPr>
          <p:nvPr/>
        </p:nvCxnSpPr>
        <p:spPr bwMode="auto">
          <a:xfrm>
            <a:off x="980849" y="583519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81" name="AutoShape 173"/>
          <p:cNvCxnSpPr>
            <a:cxnSpLocks noChangeShapeType="1"/>
            <a:stCxn id="30358" idx="0"/>
            <a:endCxn id="30358" idx="2"/>
          </p:cNvCxnSpPr>
          <p:nvPr/>
        </p:nvCxnSpPr>
        <p:spPr bwMode="auto">
          <a:xfrm>
            <a:off x="602116" y="5835196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82" name="AutoShape 174"/>
          <p:cNvCxnSpPr>
            <a:cxnSpLocks noChangeShapeType="1"/>
            <a:stCxn id="30356" idx="0"/>
            <a:endCxn id="30356" idx="2"/>
          </p:cNvCxnSpPr>
          <p:nvPr/>
        </p:nvCxnSpPr>
        <p:spPr bwMode="auto">
          <a:xfrm>
            <a:off x="1358446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83" name="AutoShape 175"/>
          <p:cNvCxnSpPr>
            <a:cxnSpLocks noChangeShapeType="1"/>
            <a:stCxn id="30363" idx="0"/>
            <a:endCxn id="30363" idx="2"/>
          </p:cNvCxnSpPr>
          <p:nvPr/>
        </p:nvCxnSpPr>
        <p:spPr bwMode="auto">
          <a:xfrm>
            <a:off x="1585232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84" name="AutoShape 176"/>
          <p:cNvCxnSpPr>
            <a:cxnSpLocks noChangeShapeType="1"/>
            <a:stCxn id="30362" idx="0"/>
            <a:endCxn id="30362" idx="0"/>
          </p:cNvCxnSpPr>
          <p:nvPr/>
        </p:nvCxnSpPr>
        <p:spPr bwMode="auto">
          <a:xfrm>
            <a:off x="1812018" y="5835196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485" name="AutoShape 177"/>
          <p:cNvCxnSpPr>
            <a:cxnSpLocks noChangeShapeType="1"/>
            <a:stCxn id="30362" idx="0"/>
            <a:endCxn id="30362" idx="2"/>
          </p:cNvCxnSpPr>
          <p:nvPr/>
        </p:nvCxnSpPr>
        <p:spPr bwMode="auto">
          <a:xfrm>
            <a:off x="1812018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86" name="AutoShape 178"/>
          <p:cNvCxnSpPr>
            <a:cxnSpLocks noChangeShapeType="1"/>
            <a:stCxn id="30361" idx="0"/>
            <a:endCxn id="30361" idx="2"/>
          </p:cNvCxnSpPr>
          <p:nvPr/>
        </p:nvCxnSpPr>
        <p:spPr bwMode="auto">
          <a:xfrm>
            <a:off x="2340429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87" name="AutoShape 179"/>
          <p:cNvCxnSpPr>
            <a:cxnSpLocks noChangeShapeType="1"/>
          </p:cNvCxnSpPr>
          <p:nvPr/>
        </p:nvCxnSpPr>
        <p:spPr bwMode="auto">
          <a:xfrm>
            <a:off x="3357563" y="63500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488" name="AutoShape 182"/>
          <p:cNvCxnSpPr>
            <a:cxnSpLocks noChangeShapeType="1"/>
          </p:cNvCxnSpPr>
          <p:nvPr/>
        </p:nvCxnSpPr>
        <p:spPr bwMode="auto">
          <a:xfrm>
            <a:off x="4683125" y="6427107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489" name="AutoShape 183"/>
          <p:cNvCxnSpPr>
            <a:cxnSpLocks noChangeShapeType="1"/>
            <a:stCxn id="30354" idx="2"/>
            <a:endCxn id="30354" idx="0"/>
          </p:cNvCxnSpPr>
          <p:nvPr/>
        </p:nvCxnSpPr>
        <p:spPr bwMode="auto">
          <a:xfrm>
            <a:off x="3096760" y="4933724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90" name="AutoShape 185"/>
          <p:cNvCxnSpPr>
            <a:cxnSpLocks noChangeShapeType="1"/>
            <a:stCxn id="30376" idx="2"/>
            <a:endCxn id="30376" idx="0"/>
          </p:cNvCxnSpPr>
          <p:nvPr/>
        </p:nvCxnSpPr>
        <p:spPr bwMode="auto">
          <a:xfrm>
            <a:off x="3499304" y="4703536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91" name="AutoShape 186"/>
          <p:cNvCxnSpPr>
            <a:cxnSpLocks noChangeShapeType="1"/>
            <a:stCxn id="30375" idx="2"/>
            <a:endCxn id="30375" idx="0"/>
          </p:cNvCxnSpPr>
          <p:nvPr/>
        </p:nvCxnSpPr>
        <p:spPr bwMode="auto">
          <a:xfrm>
            <a:off x="3499304" y="4921250"/>
            <a:ext cx="74839" cy="0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0492" name="AutoShape 187"/>
          <p:cNvCxnSpPr>
            <a:cxnSpLocks noChangeShapeType="1"/>
            <a:stCxn id="30377" idx="2"/>
            <a:endCxn id="30377" idx="0"/>
          </p:cNvCxnSpPr>
          <p:nvPr/>
        </p:nvCxnSpPr>
        <p:spPr bwMode="auto">
          <a:xfrm>
            <a:off x="3499304" y="4295321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93" name="AutoShape 188"/>
          <p:cNvCxnSpPr>
            <a:cxnSpLocks noChangeShapeType="1"/>
            <a:stCxn id="30378" idx="2"/>
            <a:endCxn id="30378" idx="0"/>
          </p:cNvCxnSpPr>
          <p:nvPr/>
        </p:nvCxnSpPr>
        <p:spPr bwMode="auto">
          <a:xfrm>
            <a:off x="3499304" y="3859893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94" name="AutoShape 189"/>
          <p:cNvCxnSpPr>
            <a:cxnSpLocks noChangeShapeType="1"/>
            <a:stCxn id="30379" idx="2"/>
            <a:endCxn id="30379" idx="0"/>
          </p:cNvCxnSpPr>
          <p:nvPr/>
        </p:nvCxnSpPr>
        <p:spPr bwMode="auto">
          <a:xfrm>
            <a:off x="3499304" y="3405188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495" name="AutoShape 190"/>
          <p:cNvCxnSpPr>
            <a:cxnSpLocks noChangeShapeType="1"/>
            <a:stCxn id="30380" idx="2"/>
            <a:endCxn id="30380" idx="0"/>
          </p:cNvCxnSpPr>
          <p:nvPr/>
        </p:nvCxnSpPr>
        <p:spPr bwMode="auto">
          <a:xfrm>
            <a:off x="3500438" y="3140982"/>
            <a:ext cx="74839" cy="0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0496" name="AutoShape 192"/>
          <p:cNvCxnSpPr>
            <a:cxnSpLocks noChangeShapeType="1"/>
            <a:stCxn id="30411" idx="2"/>
            <a:endCxn id="30411" idx="0"/>
          </p:cNvCxnSpPr>
          <p:nvPr/>
        </p:nvCxnSpPr>
        <p:spPr bwMode="auto">
          <a:xfrm>
            <a:off x="4188732" y="265906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97" name="AutoShape 193"/>
          <p:cNvCxnSpPr>
            <a:cxnSpLocks noChangeShapeType="1"/>
            <a:stCxn id="30381" idx="2"/>
            <a:endCxn id="30381" idx="0"/>
          </p:cNvCxnSpPr>
          <p:nvPr/>
        </p:nvCxnSpPr>
        <p:spPr bwMode="auto">
          <a:xfrm>
            <a:off x="4872491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498" name="AutoShape 194"/>
          <p:cNvCxnSpPr>
            <a:cxnSpLocks noChangeShapeType="1"/>
            <a:stCxn id="30390" idx="0"/>
            <a:endCxn id="30390" idx="0"/>
          </p:cNvCxnSpPr>
          <p:nvPr/>
        </p:nvCxnSpPr>
        <p:spPr bwMode="auto">
          <a:xfrm>
            <a:off x="3281589" y="386216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499" name="AutoShape 195"/>
          <p:cNvCxnSpPr>
            <a:cxnSpLocks noChangeShapeType="1"/>
            <a:stCxn id="30435" idx="2"/>
            <a:endCxn id="30435" idx="0"/>
          </p:cNvCxnSpPr>
          <p:nvPr/>
        </p:nvCxnSpPr>
        <p:spPr bwMode="auto">
          <a:xfrm>
            <a:off x="5552849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0" name="AutoShape 196"/>
          <p:cNvCxnSpPr>
            <a:cxnSpLocks noChangeShapeType="1"/>
            <a:stCxn id="30434" idx="2"/>
            <a:endCxn id="30434" idx="2"/>
          </p:cNvCxnSpPr>
          <p:nvPr/>
        </p:nvCxnSpPr>
        <p:spPr bwMode="auto">
          <a:xfrm>
            <a:off x="5854474" y="265906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501" name="AutoShape 197"/>
          <p:cNvCxnSpPr>
            <a:cxnSpLocks noChangeShapeType="1"/>
            <a:stCxn id="30434" idx="2"/>
            <a:endCxn id="30434" idx="2"/>
          </p:cNvCxnSpPr>
          <p:nvPr/>
        </p:nvCxnSpPr>
        <p:spPr bwMode="auto">
          <a:xfrm>
            <a:off x="5854474" y="265906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502" name="AutoShape 198"/>
          <p:cNvCxnSpPr>
            <a:cxnSpLocks noChangeShapeType="1"/>
            <a:stCxn id="30434" idx="2"/>
            <a:endCxn id="30434" idx="0"/>
          </p:cNvCxnSpPr>
          <p:nvPr/>
        </p:nvCxnSpPr>
        <p:spPr bwMode="auto">
          <a:xfrm>
            <a:off x="5854474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3" name="AutoShape 199"/>
          <p:cNvCxnSpPr>
            <a:cxnSpLocks noChangeShapeType="1"/>
            <a:stCxn id="30433" idx="2"/>
            <a:endCxn id="30433" idx="0"/>
          </p:cNvCxnSpPr>
          <p:nvPr/>
        </p:nvCxnSpPr>
        <p:spPr bwMode="auto">
          <a:xfrm>
            <a:off x="6308045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4" name="AutoShape 200"/>
          <p:cNvCxnSpPr>
            <a:cxnSpLocks noChangeShapeType="1"/>
            <a:stCxn id="30432" idx="2"/>
            <a:endCxn id="30432" idx="0"/>
          </p:cNvCxnSpPr>
          <p:nvPr/>
        </p:nvCxnSpPr>
        <p:spPr bwMode="auto">
          <a:xfrm>
            <a:off x="6610804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5" name="AutoShape 201"/>
          <p:cNvCxnSpPr>
            <a:cxnSpLocks noChangeShapeType="1"/>
            <a:stCxn id="30431" idx="2"/>
            <a:endCxn id="30431" idx="0"/>
          </p:cNvCxnSpPr>
          <p:nvPr/>
        </p:nvCxnSpPr>
        <p:spPr bwMode="auto">
          <a:xfrm>
            <a:off x="7063241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6" name="AutoShape 202"/>
          <p:cNvCxnSpPr>
            <a:cxnSpLocks noChangeShapeType="1"/>
            <a:stCxn id="30430" idx="2"/>
            <a:endCxn id="30430" idx="0"/>
          </p:cNvCxnSpPr>
          <p:nvPr/>
        </p:nvCxnSpPr>
        <p:spPr bwMode="auto">
          <a:xfrm>
            <a:off x="7516813" y="2659063"/>
            <a:ext cx="0" cy="85044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7" name="AutoShape 203"/>
          <p:cNvCxnSpPr>
            <a:cxnSpLocks noChangeShapeType="1"/>
            <a:stCxn id="30441" idx="2"/>
            <a:endCxn id="30441" idx="0"/>
          </p:cNvCxnSpPr>
          <p:nvPr/>
        </p:nvCxnSpPr>
        <p:spPr bwMode="auto">
          <a:xfrm>
            <a:off x="8046357" y="3087688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8" name="AutoShape 204"/>
          <p:cNvCxnSpPr>
            <a:cxnSpLocks noChangeShapeType="1"/>
            <a:stCxn id="30442" idx="2"/>
            <a:endCxn id="30442" idx="0"/>
          </p:cNvCxnSpPr>
          <p:nvPr/>
        </p:nvCxnSpPr>
        <p:spPr bwMode="auto">
          <a:xfrm>
            <a:off x="7743599" y="3087688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09" name="AutoShape 205"/>
          <p:cNvCxnSpPr>
            <a:cxnSpLocks noChangeShapeType="1"/>
            <a:stCxn id="30443" idx="2"/>
            <a:endCxn id="30443" idx="0"/>
          </p:cNvCxnSpPr>
          <p:nvPr/>
        </p:nvCxnSpPr>
        <p:spPr bwMode="auto">
          <a:xfrm>
            <a:off x="7290027" y="3087688"/>
            <a:ext cx="0" cy="86179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0510" name="AutoShape 206"/>
          <p:cNvCxnSpPr>
            <a:cxnSpLocks noChangeShapeType="1"/>
            <a:stCxn id="30444" idx="2"/>
            <a:endCxn id="30444" idx="0"/>
          </p:cNvCxnSpPr>
          <p:nvPr/>
        </p:nvCxnSpPr>
        <p:spPr bwMode="auto">
          <a:xfrm>
            <a:off x="6384018" y="3087688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1" name="AutoShape 207"/>
          <p:cNvCxnSpPr>
            <a:cxnSpLocks noChangeShapeType="1"/>
            <a:stCxn id="30445" idx="2"/>
            <a:endCxn id="30445" idx="0"/>
          </p:cNvCxnSpPr>
          <p:nvPr/>
        </p:nvCxnSpPr>
        <p:spPr bwMode="auto">
          <a:xfrm>
            <a:off x="5930446" y="3087688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2" name="AutoShape 208"/>
          <p:cNvCxnSpPr>
            <a:cxnSpLocks noChangeShapeType="1"/>
            <a:stCxn id="30446" idx="2"/>
            <a:endCxn id="30446" idx="0"/>
          </p:cNvCxnSpPr>
          <p:nvPr/>
        </p:nvCxnSpPr>
        <p:spPr bwMode="auto">
          <a:xfrm>
            <a:off x="5627688" y="3087688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3" name="AutoShape 209"/>
          <p:cNvCxnSpPr>
            <a:cxnSpLocks noChangeShapeType="1"/>
            <a:stCxn id="30425" idx="2"/>
            <a:endCxn id="30425" idx="0"/>
          </p:cNvCxnSpPr>
          <p:nvPr/>
        </p:nvCxnSpPr>
        <p:spPr bwMode="auto">
          <a:xfrm>
            <a:off x="8345714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4" name="AutoShape 210"/>
          <p:cNvCxnSpPr>
            <a:cxnSpLocks noChangeShapeType="1"/>
            <a:stCxn id="30465" idx="2"/>
            <a:endCxn id="30465" idx="0"/>
          </p:cNvCxnSpPr>
          <p:nvPr/>
        </p:nvCxnSpPr>
        <p:spPr bwMode="auto">
          <a:xfrm>
            <a:off x="8042956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5" name="AutoShape 211"/>
          <p:cNvCxnSpPr>
            <a:cxnSpLocks noChangeShapeType="1"/>
            <a:stCxn id="30466" idx="2"/>
            <a:endCxn id="30466" idx="0"/>
          </p:cNvCxnSpPr>
          <p:nvPr/>
        </p:nvCxnSpPr>
        <p:spPr bwMode="auto">
          <a:xfrm>
            <a:off x="7589384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6" name="AutoShape 212"/>
          <p:cNvCxnSpPr>
            <a:cxnSpLocks noChangeShapeType="1"/>
            <a:stCxn id="30462" idx="2"/>
            <a:endCxn id="30462" idx="0"/>
          </p:cNvCxnSpPr>
          <p:nvPr/>
        </p:nvCxnSpPr>
        <p:spPr bwMode="auto">
          <a:xfrm>
            <a:off x="5624286" y="6350000"/>
            <a:ext cx="5670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17" name="AutoShape 213"/>
          <p:cNvCxnSpPr>
            <a:cxnSpLocks noChangeShapeType="1"/>
            <a:stCxn id="30461" idx="2"/>
            <a:endCxn id="30461" idx="0"/>
          </p:cNvCxnSpPr>
          <p:nvPr/>
        </p:nvCxnSpPr>
        <p:spPr bwMode="auto">
          <a:xfrm>
            <a:off x="6077857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18" name="AutoShape 214"/>
          <p:cNvCxnSpPr>
            <a:cxnSpLocks noChangeShapeType="1"/>
            <a:stCxn id="30460" idx="2"/>
            <a:endCxn id="30460" idx="0"/>
          </p:cNvCxnSpPr>
          <p:nvPr/>
        </p:nvCxnSpPr>
        <p:spPr bwMode="auto">
          <a:xfrm>
            <a:off x="6380616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19" name="AutoShape 215"/>
          <p:cNvCxnSpPr>
            <a:cxnSpLocks noChangeShapeType="1"/>
            <a:stCxn id="30459" idx="2"/>
            <a:endCxn id="30459" idx="0"/>
          </p:cNvCxnSpPr>
          <p:nvPr/>
        </p:nvCxnSpPr>
        <p:spPr bwMode="auto">
          <a:xfrm>
            <a:off x="6682242" y="6350000"/>
            <a:ext cx="5669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0520" name="AutoShape 216"/>
          <p:cNvCxnSpPr>
            <a:cxnSpLocks noChangeShapeType="1"/>
            <a:stCxn id="30468" idx="2"/>
            <a:endCxn id="30468" idx="0"/>
          </p:cNvCxnSpPr>
          <p:nvPr/>
        </p:nvCxnSpPr>
        <p:spPr bwMode="auto">
          <a:xfrm>
            <a:off x="6985000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21" name="AutoShape 217"/>
          <p:cNvCxnSpPr>
            <a:cxnSpLocks noChangeShapeType="1"/>
            <a:stCxn id="30467" idx="2"/>
            <a:endCxn id="30467" idx="0"/>
          </p:cNvCxnSpPr>
          <p:nvPr/>
        </p:nvCxnSpPr>
        <p:spPr bwMode="auto">
          <a:xfrm>
            <a:off x="7287759" y="6350000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22" name="AutoShape 218"/>
          <p:cNvCxnSpPr>
            <a:cxnSpLocks noChangeShapeType="1"/>
            <a:stCxn id="30440" idx="2"/>
            <a:endCxn id="30440" idx="0"/>
          </p:cNvCxnSpPr>
          <p:nvPr/>
        </p:nvCxnSpPr>
        <p:spPr bwMode="auto">
          <a:xfrm>
            <a:off x="5930446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23" name="AutoShape 219"/>
          <p:cNvCxnSpPr>
            <a:cxnSpLocks noChangeShapeType="1"/>
            <a:stCxn id="30458" idx="2"/>
            <a:endCxn id="30458" idx="2"/>
          </p:cNvCxnSpPr>
          <p:nvPr/>
        </p:nvCxnSpPr>
        <p:spPr bwMode="auto">
          <a:xfrm>
            <a:off x="6534831" y="5835196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524" name="AutoShape 220"/>
          <p:cNvCxnSpPr>
            <a:cxnSpLocks noChangeShapeType="1"/>
          </p:cNvCxnSpPr>
          <p:nvPr/>
        </p:nvCxnSpPr>
        <p:spPr bwMode="auto">
          <a:xfrm>
            <a:off x="6648224" y="5835196"/>
            <a:ext cx="0" cy="861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525" name="AutoShape 221"/>
          <p:cNvCxnSpPr>
            <a:cxnSpLocks noChangeShapeType="1"/>
            <a:stCxn id="30457" idx="2"/>
            <a:endCxn id="30457" idx="0"/>
          </p:cNvCxnSpPr>
          <p:nvPr/>
        </p:nvCxnSpPr>
        <p:spPr bwMode="auto">
          <a:xfrm>
            <a:off x="6836456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26" name="AutoShape 222"/>
          <p:cNvCxnSpPr>
            <a:cxnSpLocks noChangeShapeType="1"/>
            <a:stCxn id="30456" idx="2"/>
            <a:endCxn id="30456" idx="0"/>
          </p:cNvCxnSpPr>
          <p:nvPr/>
        </p:nvCxnSpPr>
        <p:spPr bwMode="auto">
          <a:xfrm>
            <a:off x="7290027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27" name="AutoShape 223"/>
          <p:cNvCxnSpPr>
            <a:cxnSpLocks noChangeShapeType="1"/>
            <a:stCxn id="30455" idx="2"/>
            <a:endCxn id="30455" idx="0"/>
          </p:cNvCxnSpPr>
          <p:nvPr/>
        </p:nvCxnSpPr>
        <p:spPr bwMode="auto">
          <a:xfrm>
            <a:off x="7592786" y="5835196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sp>
        <p:nvSpPr>
          <p:cNvPr id="30532" name="Rectangle 228"/>
          <p:cNvSpPr>
            <a:spLocks noChangeArrowheads="1"/>
          </p:cNvSpPr>
          <p:nvPr/>
        </p:nvSpPr>
        <p:spPr bwMode="auto">
          <a:xfrm>
            <a:off x="7932964" y="4375831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3" name="Rectangle 229"/>
          <p:cNvSpPr>
            <a:spLocks noChangeArrowheads="1"/>
          </p:cNvSpPr>
          <p:nvPr/>
        </p:nvSpPr>
        <p:spPr bwMode="auto">
          <a:xfrm>
            <a:off x="8159750" y="3946072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4" name="Rectangle 230"/>
          <p:cNvSpPr>
            <a:spLocks noChangeArrowheads="1"/>
          </p:cNvSpPr>
          <p:nvPr/>
        </p:nvSpPr>
        <p:spPr bwMode="auto">
          <a:xfrm>
            <a:off x="8537349" y="3946072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5" name="Rectangle 231"/>
          <p:cNvSpPr>
            <a:spLocks noChangeArrowheads="1"/>
          </p:cNvSpPr>
          <p:nvPr/>
        </p:nvSpPr>
        <p:spPr bwMode="auto">
          <a:xfrm>
            <a:off x="7932964" y="3688670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6" name="Rectangle 232"/>
          <p:cNvSpPr>
            <a:spLocks noChangeArrowheads="1"/>
          </p:cNvSpPr>
          <p:nvPr/>
        </p:nvSpPr>
        <p:spPr bwMode="auto">
          <a:xfrm rot="10800000">
            <a:off x="8310563" y="4203473"/>
            <a:ext cx="226786" cy="86179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7" name="Rectangle 233"/>
          <p:cNvSpPr>
            <a:spLocks noChangeArrowheads="1"/>
          </p:cNvSpPr>
          <p:nvPr/>
        </p:nvSpPr>
        <p:spPr bwMode="auto">
          <a:xfrm>
            <a:off x="8764135" y="4203473"/>
            <a:ext cx="150812" cy="429759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8" name="Rectangle 234"/>
          <p:cNvSpPr>
            <a:spLocks noChangeArrowheads="1"/>
          </p:cNvSpPr>
          <p:nvPr/>
        </p:nvSpPr>
        <p:spPr bwMode="auto">
          <a:xfrm>
            <a:off x="9141732" y="4375831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39" name="Rectangle 235"/>
          <p:cNvSpPr>
            <a:spLocks noChangeArrowheads="1"/>
          </p:cNvSpPr>
          <p:nvPr/>
        </p:nvSpPr>
        <p:spPr bwMode="auto">
          <a:xfrm>
            <a:off x="8083778" y="532039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40" name="Rectangle 236"/>
          <p:cNvSpPr>
            <a:spLocks noChangeArrowheads="1"/>
          </p:cNvSpPr>
          <p:nvPr/>
        </p:nvSpPr>
        <p:spPr bwMode="auto">
          <a:xfrm>
            <a:off x="8386536" y="5320393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41" name="Rectangle 237"/>
          <p:cNvSpPr>
            <a:spLocks noChangeArrowheads="1"/>
          </p:cNvSpPr>
          <p:nvPr/>
        </p:nvSpPr>
        <p:spPr bwMode="auto">
          <a:xfrm>
            <a:off x="8688161" y="5320393"/>
            <a:ext cx="151946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42" name="Rectangle 238"/>
          <p:cNvSpPr>
            <a:spLocks noChangeArrowheads="1"/>
          </p:cNvSpPr>
          <p:nvPr/>
        </p:nvSpPr>
        <p:spPr bwMode="auto">
          <a:xfrm>
            <a:off x="8990920" y="532039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43" name="Text Box 254"/>
          <p:cNvSpPr txBox="1">
            <a:spLocks noChangeArrowheads="1"/>
          </p:cNvSpPr>
          <p:nvPr/>
        </p:nvSpPr>
        <p:spPr bwMode="auto">
          <a:xfrm>
            <a:off x="451304" y="5601607"/>
            <a:ext cx="31750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37</a:t>
            </a:r>
          </a:p>
        </p:txBody>
      </p:sp>
      <p:sp>
        <p:nvSpPr>
          <p:cNvPr id="30544" name="Text Box 259"/>
          <p:cNvSpPr txBox="1">
            <a:spLocks noChangeArrowheads="1"/>
          </p:cNvSpPr>
          <p:nvPr/>
        </p:nvSpPr>
        <p:spPr bwMode="auto">
          <a:xfrm>
            <a:off x="2643188" y="5062992"/>
            <a:ext cx="692830" cy="21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0545" name="Text Box 260"/>
          <p:cNvSpPr txBox="1">
            <a:spLocks noChangeArrowheads="1"/>
          </p:cNvSpPr>
          <p:nvPr/>
        </p:nvSpPr>
        <p:spPr bwMode="auto">
          <a:xfrm>
            <a:off x="2718027" y="549161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0546" name="Text Box 261"/>
          <p:cNvSpPr txBox="1">
            <a:spLocks noChangeArrowheads="1"/>
          </p:cNvSpPr>
          <p:nvPr/>
        </p:nvSpPr>
        <p:spPr bwMode="auto">
          <a:xfrm>
            <a:off x="2491241" y="5577795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15</a:t>
            </a:r>
          </a:p>
        </p:txBody>
      </p:sp>
      <p:sp>
        <p:nvSpPr>
          <p:cNvPr id="30547" name="Text Box 270"/>
          <p:cNvSpPr txBox="1">
            <a:spLocks noChangeArrowheads="1"/>
          </p:cNvSpPr>
          <p:nvPr/>
        </p:nvSpPr>
        <p:spPr bwMode="auto">
          <a:xfrm>
            <a:off x="2574018" y="3805464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16</a:t>
            </a:r>
          </a:p>
        </p:txBody>
      </p:sp>
      <p:sp>
        <p:nvSpPr>
          <p:cNvPr id="30548" name="Text Box 279"/>
          <p:cNvSpPr txBox="1">
            <a:spLocks noChangeArrowheads="1"/>
          </p:cNvSpPr>
          <p:nvPr/>
        </p:nvSpPr>
        <p:spPr bwMode="auto">
          <a:xfrm>
            <a:off x="3336018" y="3152322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0549" name="Text Box 280"/>
          <p:cNvSpPr txBox="1">
            <a:spLocks noChangeArrowheads="1"/>
          </p:cNvSpPr>
          <p:nvPr/>
        </p:nvSpPr>
        <p:spPr bwMode="auto">
          <a:xfrm>
            <a:off x="4532313" y="240052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9</a:t>
            </a:r>
          </a:p>
        </p:txBody>
      </p:sp>
      <p:sp>
        <p:nvSpPr>
          <p:cNvPr id="30550" name="Text Box 283"/>
          <p:cNvSpPr txBox="1">
            <a:spLocks noChangeArrowheads="1"/>
          </p:cNvSpPr>
          <p:nvPr/>
        </p:nvSpPr>
        <p:spPr bwMode="auto">
          <a:xfrm>
            <a:off x="3474357" y="240052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</a:t>
            </a:r>
          </a:p>
        </p:txBody>
      </p:sp>
      <p:sp>
        <p:nvSpPr>
          <p:cNvPr id="30551" name="Text Box 284"/>
          <p:cNvSpPr txBox="1">
            <a:spLocks noChangeArrowheads="1"/>
          </p:cNvSpPr>
          <p:nvPr/>
        </p:nvSpPr>
        <p:spPr bwMode="auto">
          <a:xfrm>
            <a:off x="3322411" y="240052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0552" name="Text Box 285"/>
          <p:cNvSpPr txBox="1">
            <a:spLocks noChangeArrowheads="1"/>
          </p:cNvSpPr>
          <p:nvPr/>
        </p:nvSpPr>
        <p:spPr bwMode="auto">
          <a:xfrm>
            <a:off x="4370161" y="6363607"/>
            <a:ext cx="404813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0553" name="Text Box 296"/>
          <p:cNvSpPr txBox="1">
            <a:spLocks noChangeArrowheads="1"/>
          </p:cNvSpPr>
          <p:nvPr/>
        </p:nvSpPr>
        <p:spPr bwMode="auto">
          <a:xfrm>
            <a:off x="3553732" y="5057321"/>
            <a:ext cx="163286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1</a:t>
            </a:r>
          </a:p>
        </p:txBody>
      </p:sp>
      <p:sp>
        <p:nvSpPr>
          <p:cNvPr id="30554" name="Text Box 297"/>
          <p:cNvSpPr txBox="1">
            <a:spLocks noChangeArrowheads="1"/>
          </p:cNvSpPr>
          <p:nvPr/>
        </p:nvSpPr>
        <p:spPr bwMode="auto">
          <a:xfrm>
            <a:off x="4152447" y="2825750"/>
            <a:ext cx="32657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0555" name="Text Box 311"/>
          <p:cNvSpPr txBox="1">
            <a:spLocks noChangeArrowheads="1"/>
          </p:cNvSpPr>
          <p:nvPr/>
        </p:nvSpPr>
        <p:spPr bwMode="auto">
          <a:xfrm>
            <a:off x="5295447" y="3152322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0556" name="Text Box 312"/>
          <p:cNvSpPr txBox="1">
            <a:spLocks noChangeArrowheads="1"/>
          </p:cNvSpPr>
          <p:nvPr/>
        </p:nvSpPr>
        <p:spPr bwMode="auto">
          <a:xfrm>
            <a:off x="7630206" y="240052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31</a:t>
            </a:r>
          </a:p>
        </p:txBody>
      </p:sp>
      <p:sp>
        <p:nvSpPr>
          <p:cNvPr id="30557" name="Text Box 315"/>
          <p:cNvSpPr txBox="1">
            <a:spLocks noChangeArrowheads="1"/>
          </p:cNvSpPr>
          <p:nvPr/>
        </p:nvSpPr>
        <p:spPr bwMode="auto">
          <a:xfrm>
            <a:off x="7630206" y="317386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26</a:t>
            </a:r>
          </a:p>
        </p:txBody>
      </p:sp>
      <p:sp>
        <p:nvSpPr>
          <p:cNvPr id="30558" name="Rectangle 40"/>
          <p:cNvSpPr>
            <a:spLocks noChangeArrowheads="1"/>
          </p:cNvSpPr>
          <p:nvPr/>
        </p:nvSpPr>
        <p:spPr bwMode="auto">
          <a:xfrm rot="5400000">
            <a:off x="3455648" y="5155406"/>
            <a:ext cx="163286" cy="7597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59" name="Rectangle 51"/>
          <p:cNvSpPr>
            <a:spLocks noChangeArrowheads="1"/>
          </p:cNvSpPr>
          <p:nvPr/>
        </p:nvSpPr>
        <p:spPr bwMode="auto">
          <a:xfrm>
            <a:off x="3499304" y="4023179"/>
            <a:ext cx="75974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60" name="Rectangle 84"/>
          <p:cNvSpPr>
            <a:spLocks noChangeArrowheads="1"/>
          </p:cNvSpPr>
          <p:nvPr/>
        </p:nvSpPr>
        <p:spPr bwMode="auto">
          <a:xfrm rot="10800000">
            <a:off x="3009447" y="6309179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61" name="Rectangle 93"/>
          <p:cNvSpPr>
            <a:spLocks noChangeArrowheads="1"/>
          </p:cNvSpPr>
          <p:nvPr/>
        </p:nvSpPr>
        <p:spPr bwMode="auto">
          <a:xfrm>
            <a:off x="3989161" y="6309179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62" name="Rectangle 129"/>
          <p:cNvSpPr>
            <a:spLocks noChangeArrowheads="1"/>
          </p:cNvSpPr>
          <p:nvPr/>
        </p:nvSpPr>
        <p:spPr bwMode="auto">
          <a:xfrm>
            <a:off x="7037161" y="3097893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solidFill>
                <a:schemeClr val="folHlink"/>
              </a:solidFill>
              <a:latin typeface="Arial" pitchFamily="34" charset="0"/>
            </a:endParaRPr>
          </a:p>
        </p:txBody>
      </p:sp>
      <p:sp>
        <p:nvSpPr>
          <p:cNvPr id="30563" name="Text Box 267"/>
          <p:cNvSpPr txBox="1">
            <a:spLocks noChangeArrowheads="1"/>
          </p:cNvSpPr>
          <p:nvPr/>
        </p:nvSpPr>
        <p:spPr bwMode="auto">
          <a:xfrm>
            <a:off x="505732" y="6418036"/>
            <a:ext cx="311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38</a:t>
            </a:r>
          </a:p>
        </p:txBody>
      </p:sp>
      <p:sp>
        <p:nvSpPr>
          <p:cNvPr id="30564" name="Oval 115" descr="Темный диагональный 2"/>
          <p:cNvSpPr>
            <a:spLocks noChangeArrowheads="1"/>
          </p:cNvSpPr>
          <p:nvPr/>
        </p:nvSpPr>
        <p:spPr bwMode="auto">
          <a:xfrm>
            <a:off x="4860018" y="4295322"/>
            <a:ext cx="300491" cy="310696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298" tIns="32649" rIns="65298" bIns="32649" anchor="ctr"/>
          <a:lstStyle/>
          <a:p>
            <a:pPr defTabSz="651931"/>
            <a:endParaRPr lang="ru-RU" dirty="0"/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2628447" y="5166179"/>
            <a:ext cx="688295" cy="456974"/>
            <a:chOff x="4860" y="4199"/>
            <a:chExt cx="219" cy="239"/>
          </a:xfrm>
        </p:grpSpPr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4911" y="4215"/>
              <a:ext cx="136" cy="223"/>
              <a:chOff x="1773" y="5636"/>
              <a:chExt cx="233" cy="338"/>
            </a:xfrm>
          </p:grpSpPr>
          <p:grpSp>
            <p:nvGrpSpPr>
              <p:cNvPr id="5" name="Group 62"/>
              <p:cNvGrpSpPr>
                <a:grpSpLocks/>
              </p:cNvGrpSpPr>
              <p:nvPr/>
            </p:nvGrpSpPr>
            <p:grpSpPr bwMode="auto">
              <a:xfrm>
                <a:off x="1773" y="5636"/>
                <a:ext cx="233" cy="338"/>
                <a:chOff x="3175" y="192"/>
                <a:chExt cx="233" cy="714"/>
              </a:xfrm>
            </p:grpSpPr>
            <p:sp>
              <p:nvSpPr>
                <p:cNvPr id="30568" name="Line 63"/>
                <p:cNvSpPr>
                  <a:spLocks noChangeShapeType="1"/>
                </p:cNvSpPr>
                <p:nvPr/>
              </p:nvSpPr>
              <p:spPr bwMode="auto">
                <a:xfrm>
                  <a:off x="3182" y="234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56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57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57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0572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339" tIns="45669" rIns="91339" bIns="45669"/>
              <a:lstStyle/>
              <a:p>
                <a:pPr defTabSz="911569"/>
                <a:endParaRPr lang="ru-RU" sz="2500" dirty="0"/>
              </a:p>
            </p:txBody>
          </p:sp>
        </p:grpSp>
        <p:sp>
          <p:nvSpPr>
            <p:cNvPr id="30573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331" tIns="42669" rIns="85331" bIns="42669">
              <a:spAutoFit/>
            </a:bodyPr>
            <a:lstStyle/>
            <a:p>
              <a:pPr algn="ctr" defTabSz="853746" eaLnBrk="0" hangingPunct="0"/>
              <a:r>
                <a:rPr lang="ru-RU" sz="800" dirty="0">
                  <a:cs typeface="Times New Roman" pitchFamily="18" charset="0"/>
                </a:rPr>
                <a:t>ДПО</a:t>
              </a:r>
            </a:p>
          </p:txBody>
        </p:sp>
      </p:grpSp>
      <p:pic>
        <p:nvPicPr>
          <p:cNvPr id="30574" name="Группа 18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9982" y="2655661"/>
            <a:ext cx="176893" cy="32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75" name="Text Box 260"/>
          <p:cNvSpPr txBox="1">
            <a:spLocks noChangeArrowheads="1"/>
          </p:cNvSpPr>
          <p:nvPr/>
        </p:nvSpPr>
        <p:spPr bwMode="auto">
          <a:xfrm>
            <a:off x="5186590" y="560160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0576" name="Text Box 260"/>
          <p:cNvSpPr txBox="1">
            <a:spLocks noChangeArrowheads="1"/>
          </p:cNvSpPr>
          <p:nvPr/>
        </p:nvSpPr>
        <p:spPr bwMode="auto">
          <a:xfrm>
            <a:off x="5295447" y="6472464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0577" name="Text Box 260"/>
          <p:cNvSpPr txBox="1">
            <a:spLocks noChangeArrowheads="1"/>
          </p:cNvSpPr>
          <p:nvPr/>
        </p:nvSpPr>
        <p:spPr bwMode="auto">
          <a:xfrm>
            <a:off x="7254875" y="560160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0578" name="Text Box 260"/>
          <p:cNvSpPr txBox="1">
            <a:spLocks noChangeArrowheads="1"/>
          </p:cNvSpPr>
          <p:nvPr/>
        </p:nvSpPr>
        <p:spPr bwMode="auto">
          <a:xfrm>
            <a:off x="8016875" y="6472464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24</a:t>
            </a:r>
          </a:p>
        </p:txBody>
      </p:sp>
      <p:sp>
        <p:nvSpPr>
          <p:cNvPr id="30579" name="Rectangle 224"/>
          <p:cNvSpPr>
            <a:spLocks noChangeArrowheads="1"/>
          </p:cNvSpPr>
          <p:nvPr/>
        </p:nvSpPr>
        <p:spPr bwMode="auto">
          <a:xfrm>
            <a:off x="2487839" y="1917473"/>
            <a:ext cx="762000" cy="334509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80" name="Rectangle 225"/>
          <p:cNvSpPr>
            <a:spLocks noChangeArrowheads="1"/>
          </p:cNvSpPr>
          <p:nvPr/>
        </p:nvSpPr>
        <p:spPr bwMode="auto">
          <a:xfrm rot="5400000">
            <a:off x="2735603" y="2235540"/>
            <a:ext cx="255134" cy="442232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81" name="Text Box 226"/>
          <p:cNvSpPr txBox="1">
            <a:spLocks noChangeArrowheads="1"/>
          </p:cNvSpPr>
          <p:nvPr/>
        </p:nvSpPr>
        <p:spPr bwMode="auto">
          <a:xfrm>
            <a:off x="2436813" y="2020661"/>
            <a:ext cx="894669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 err="1">
                <a:latin typeface="Arial" pitchFamily="34" charset="0"/>
              </a:rPr>
              <a:t>Маш.двор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30582" name="Text Box 227"/>
          <p:cNvSpPr txBox="1">
            <a:spLocks noChangeArrowheads="1"/>
          </p:cNvSpPr>
          <p:nvPr/>
        </p:nvSpPr>
        <p:spPr bwMode="auto">
          <a:xfrm>
            <a:off x="2487840" y="232908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Склад</a:t>
            </a:r>
          </a:p>
        </p:txBody>
      </p:sp>
      <p:sp>
        <p:nvSpPr>
          <p:cNvPr id="30583" name="Rectangle 53"/>
          <p:cNvSpPr>
            <a:spLocks noChangeArrowheads="1"/>
          </p:cNvSpPr>
          <p:nvPr/>
        </p:nvSpPr>
        <p:spPr bwMode="auto">
          <a:xfrm rot="5400000">
            <a:off x="5010263" y="5669077"/>
            <a:ext cx="257402" cy="231321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84" name="Rectangle 27"/>
          <p:cNvSpPr>
            <a:spLocks noChangeArrowheads="1"/>
          </p:cNvSpPr>
          <p:nvPr/>
        </p:nvSpPr>
        <p:spPr bwMode="auto">
          <a:xfrm>
            <a:off x="4479018" y="5819321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585" name="AutoShape 177"/>
          <p:cNvCxnSpPr>
            <a:cxnSpLocks noChangeShapeType="1"/>
            <a:stCxn id="30584" idx="0"/>
            <a:endCxn id="30584" idx="2"/>
          </p:cNvCxnSpPr>
          <p:nvPr/>
        </p:nvCxnSpPr>
        <p:spPr bwMode="auto">
          <a:xfrm>
            <a:off x="4554991" y="5819321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0586" name="AutoShape 185"/>
          <p:cNvCxnSpPr>
            <a:cxnSpLocks noChangeShapeType="1"/>
            <a:stCxn id="30558" idx="2"/>
            <a:endCxn id="30558" idx="0"/>
          </p:cNvCxnSpPr>
          <p:nvPr/>
        </p:nvCxnSpPr>
        <p:spPr bwMode="auto">
          <a:xfrm>
            <a:off x="3500438" y="5194527"/>
            <a:ext cx="75973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sp>
        <p:nvSpPr>
          <p:cNvPr id="30587" name="Rectangle 24"/>
          <p:cNvSpPr>
            <a:spLocks noChangeArrowheads="1"/>
          </p:cNvSpPr>
          <p:nvPr/>
        </p:nvSpPr>
        <p:spPr bwMode="auto">
          <a:xfrm>
            <a:off x="3499304" y="5764893"/>
            <a:ext cx="150813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88" name="Rectangle 25"/>
          <p:cNvSpPr>
            <a:spLocks noChangeArrowheads="1"/>
          </p:cNvSpPr>
          <p:nvPr/>
        </p:nvSpPr>
        <p:spPr bwMode="auto">
          <a:xfrm flipV="1">
            <a:off x="4315732" y="5819322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4642304" y="6309179"/>
            <a:ext cx="274411" cy="272143"/>
            <a:chOff x="0" y="1"/>
            <a:chExt cx="20000" cy="19999"/>
          </a:xfrm>
        </p:grpSpPr>
        <p:sp>
          <p:nvSpPr>
            <p:cNvPr id="30590" name="Rectangle 57"/>
            <p:cNvSpPr>
              <a:spLocks noChangeArrowheads="1"/>
            </p:cNvSpPr>
            <p:nvPr/>
          </p:nvSpPr>
          <p:spPr bwMode="auto">
            <a:xfrm>
              <a:off x="0" y="7756"/>
              <a:ext cx="20000" cy="1224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7761" tIns="63881" rIns="127761" bIns="63881"/>
            <a:lstStyle/>
            <a:p>
              <a:pPr defTabSz="1276650"/>
              <a:endParaRPr lang="ru-RU" sz="2500" dirty="0">
                <a:latin typeface="Calibri" pitchFamily="34" charset="0"/>
              </a:endParaRPr>
            </a:p>
          </p:txBody>
        </p:sp>
        <p:sp>
          <p:nvSpPr>
            <p:cNvPr id="30591" name="Line 58"/>
            <p:cNvSpPr>
              <a:spLocks noChangeShapeType="1"/>
            </p:cNvSpPr>
            <p:nvPr/>
          </p:nvSpPr>
          <p:spPr bwMode="auto">
            <a:xfrm flipV="1">
              <a:off x="161" y="1"/>
              <a:ext cx="10170" cy="777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592" name="Line 59"/>
            <p:cNvSpPr>
              <a:spLocks noChangeShapeType="1"/>
            </p:cNvSpPr>
            <p:nvPr/>
          </p:nvSpPr>
          <p:spPr bwMode="auto">
            <a:xfrm>
              <a:off x="10475" y="1"/>
              <a:ext cx="9364" cy="73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" name="Group 60"/>
            <p:cNvGrpSpPr>
              <a:grpSpLocks/>
            </p:cNvGrpSpPr>
            <p:nvPr/>
          </p:nvGrpSpPr>
          <p:grpSpPr bwMode="auto">
            <a:xfrm>
              <a:off x="8652" y="3009"/>
              <a:ext cx="3120" cy="3408"/>
              <a:chOff x="-2659" y="0"/>
              <a:chExt cx="26710" cy="20000"/>
            </a:xfrm>
          </p:grpSpPr>
          <p:sp>
            <p:nvSpPr>
              <p:cNvPr id="30594" name="Line 61"/>
              <p:cNvSpPr>
                <a:spLocks noChangeShapeType="1"/>
              </p:cNvSpPr>
              <p:nvPr/>
            </p:nvSpPr>
            <p:spPr bwMode="auto">
              <a:xfrm>
                <a:off x="9649" y="0"/>
                <a:ext cx="137" cy="2000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95" name="Line 62"/>
              <p:cNvSpPr>
                <a:spLocks noChangeShapeType="1"/>
              </p:cNvSpPr>
              <p:nvPr/>
            </p:nvSpPr>
            <p:spPr bwMode="auto">
              <a:xfrm>
                <a:off x="-2659" y="11007"/>
                <a:ext cx="26710" cy="14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0596" name="Rectangle 104"/>
          <p:cNvSpPr>
            <a:spLocks noChangeArrowheads="1"/>
          </p:cNvSpPr>
          <p:nvPr/>
        </p:nvSpPr>
        <p:spPr bwMode="auto">
          <a:xfrm>
            <a:off x="4339545" y="2225902"/>
            <a:ext cx="453571" cy="171223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597" name="Text Box 108"/>
          <p:cNvSpPr txBox="1">
            <a:spLocks noChangeArrowheads="1"/>
          </p:cNvSpPr>
          <p:nvPr/>
        </p:nvSpPr>
        <p:spPr bwMode="auto">
          <a:xfrm>
            <a:off x="4236357" y="2225903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pic>
        <p:nvPicPr>
          <p:cNvPr id="30598" name="AutoShape 820"/>
          <p:cNvPicPr>
            <a:picLocks noChangeArrowheads="1"/>
          </p:cNvPicPr>
          <p:nvPr/>
        </p:nvPicPr>
        <p:blipFill>
          <a:blip r:embed="rId3"/>
          <a:srcRect r="25195" b="24805"/>
          <a:stretch>
            <a:fillRect/>
          </a:stretch>
        </p:blipFill>
        <p:spPr bwMode="auto">
          <a:xfrm rot="234416">
            <a:off x="3175000" y="5275036"/>
            <a:ext cx="434295" cy="603250"/>
          </a:xfrm>
          <a:prstGeom prst="rect">
            <a:avLst/>
          </a:prstGeom>
          <a:noFill/>
        </p:spPr>
      </p:pic>
      <p:pic>
        <p:nvPicPr>
          <p:cNvPr id="30599" name="AutoShape 8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7732" y="5329465"/>
            <a:ext cx="435429" cy="326571"/>
          </a:xfrm>
          <a:prstGeom prst="rect">
            <a:avLst/>
          </a:prstGeom>
          <a:noFill/>
        </p:spPr>
      </p:pic>
      <p:sp>
        <p:nvSpPr>
          <p:cNvPr id="30600" name="Text Box 904"/>
          <p:cNvSpPr txBox="1">
            <a:spLocks noChangeArrowheads="1"/>
          </p:cNvSpPr>
          <p:nvPr/>
        </p:nvSpPr>
        <p:spPr bwMode="auto">
          <a:xfrm>
            <a:off x="4968875" y="5275036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Детский сад </a:t>
            </a:r>
            <a:r>
              <a:rPr lang="ru-RU" sz="400" dirty="0">
                <a:cs typeface="Times New Roman" pitchFamily="18" charset="0"/>
              </a:rPr>
              <a:t>вместимость: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15-чел.1-этажное,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Тел.8(832-68)92-867</a:t>
            </a:r>
          </a:p>
        </p:txBody>
      </p:sp>
      <p:pic>
        <p:nvPicPr>
          <p:cNvPr id="30601" name="AutoShape 82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1447" y="5928179"/>
            <a:ext cx="598714" cy="381000"/>
          </a:xfrm>
          <a:prstGeom prst="rect">
            <a:avLst/>
          </a:prstGeom>
          <a:noFill/>
        </p:spPr>
      </p:pic>
      <p:sp>
        <p:nvSpPr>
          <p:cNvPr id="30602" name="Text Box 906"/>
          <p:cNvSpPr txBox="1">
            <a:spLocks noChangeArrowheads="1"/>
          </p:cNvSpPr>
          <p:nvPr/>
        </p:nvSpPr>
        <p:spPr bwMode="auto">
          <a:xfrm>
            <a:off x="3771447" y="5873750"/>
            <a:ext cx="749279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</a:t>
            </a:r>
          </a:p>
          <a:p>
            <a:pPr algn="ctr" defTabSz="1494339"/>
            <a:r>
              <a:rPr lang="ru-RU" sz="400" u="sng" dirty="0" err="1">
                <a:cs typeface="Times New Roman" pitchFamily="18" charset="0"/>
              </a:rPr>
              <a:t>Ишимского</a:t>
            </a:r>
            <a:r>
              <a:rPr lang="ru-RU" sz="400" u="sng" dirty="0">
                <a:cs typeface="Times New Roman" pitchFamily="18" charset="0"/>
              </a:rPr>
              <a:t> ПО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 режим работы: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с9-00 до 20-00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Тел.:8(832-68)92-880</a:t>
            </a:r>
          </a:p>
        </p:txBody>
      </p:sp>
      <p:pic>
        <p:nvPicPr>
          <p:cNvPr id="30603" name="AutoShape 82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3018" y="5383893"/>
            <a:ext cx="700768" cy="326571"/>
          </a:xfrm>
          <a:prstGeom prst="rect">
            <a:avLst/>
          </a:prstGeom>
          <a:noFill/>
        </p:spPr>
      </p:pic>
      <p:sp>
        <p:nvSpPr>
          <p:cNvPr id="30604" name="Text Box 908"/>
          <p:cNvSpPr txBox="1">
            <a:spLocks noChangeArrowheads="1"/>
          </p:cNvSpPr>
          <p:nvPr/>
        </p:nvSpPr>
        <p:spPr bwMode="auto">
          <a:xfrm>
            <a:off x="2084161" y="5329464"/>
            <a:ext cx="78775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КОНТОРА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Характеристика здания: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92-810</a:t>
            </a:r>
          </a:p>
        </p:txBody>
      </p:sp>
      <p:pic>
        <p:nvPicPr>
          <p:cNvPr id="30605" name="AutoShape 82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98018" y="5275036"/>
            <a:ext cx="598714" cy="598714"/>
          </a:xfrm>
          <a:prstGeom prst="rect">
            <a:avLst/>
          </a:prstGeom>
          <a:noFill/>
        </p:spPr>
      </p:pic>
      <p:sp>
        <p:nvSpPr>
          <p:cNvPr id="30606" name="Text Box 910"/>
          <p:cNvSpPr txBox="1">
            <a:spLocks noChangeArrowheads="1"/>
          </p:cNvSpPr>
          <p:nvPr/>
        </p:nvSpPr>
        <p:spPr bwMode="auto">
          <a:xfrm>
            <a:off x="3934732" y="5220607"/>
            <a:ext cx="925286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Магазин ЧП </a:t>
            </a:r>
            <a:r>
              <a:rPr lang="ru-RU" sz="400" u="sng" dirty="0" err="1">
                <a:latin typeface="Arial" pitchFamily="34" charset="0"/>
              </a:rPr>
              <a:t>Семиренко</a:t>
            </a:r>
            <a:r>
              <a:rPr lang="ru-RU" sz="400" dirty="0">
                <a:latin typeface="Arial" pitchFamily="34" charset="0"/>
              </a:rPr>
              <a:t> </a:t>
            </a:r>
            <a:endParaRPr lang="ru-RU" sz="400" u="sng" dirty="0"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режим работы:с9-00 до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20-001-этажное, кирпичное</a:t>
            </a:r>
          </a:p>
        </p:txBody>
      </p:sp>
      <p:pic>
        <p:nvPicPr>
          <p:cNvPr id="30607" name="AutoShape 82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5589" y="4839607"/>
            <a:ext cx="489857" cy="1034143"/>
          </a:xfrm>
          <a:prstGeom prst="rect">
            <a:avLst/>
          </a:prstGeom>
          <a:noFill/>
        </p:spPr>
      </p:pic>
      <p:sp>
        <p:nvSpPr>
          <p:cNvPr id="30608" name="Text Box 912"/>
          <p:cNvSpPr txBox="1">
            <a:spLocks noChangeArrowheads="1"/>
          </p:cNvSpPr>
          <p:nvPr/>
        </p:nvSpPr>
        <p:spPr bwMode="auto">
          <a:xfrm>
            <a:off x="4696732" y="4839607"/>
            <a:ext cx="707571" cy="5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ШКОЛА(9классов)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вместимость:90 чел.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1-этажное, </a:t>
            </a:r>
            <a:r>
              <a:rPr lang="ru-RU" sz="400" dirty="0" err="1">
                <a:latin typeface="Arial" pitchFamily="34" charset="0"/>
                <a:cs typeface="Times New Roman" pitchFamily="18" charset="0"/>
              </a:rPr>
              <a:t>ирпичное</a:t>
            </a:r>
            <a:endParaRPr lang="ru-RU" sz="400" dirty="0">
              <a:latin typeface="Arial" pitchFamily="34" charset="0"/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Тел.: </a:t>
            </a:r>
            <a:r>
              <a:rPr lang="ru-RU" sz="400" dirty="0">
                <a:latin typeface="Arial" pitchFamily="34" charset="0"/>
              </a:rPr>
              <a:t>8(832-68) 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92-867</a:t>
            </a:r>
          </a:p>
        </p:txBody>
      </p:sp>
      <p:pic>
        <p:nvPicPr>
          <p:cNvPr id="30609" name="AutoShape 820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06875" y="5492750"/>
            <a:ext cx="489857" cy="435429"/>
          </a:xfrm>
          <a:prstGeom prst="rect">
            <a:avLst/>
          </a:prstGeom>
          <a:noFill/>
        </p:spPr>
      </p:pic>
      <p:sp>
        <p:nvSpPr>
          <p:cNvPr id="30610" name="Text Box 914"/>
          <p:cNvSpPr txBox="1">
            <a:spLocks noChangeArrowheads="1"/>
          </p:cNvSpPr>
          <p:nvPr/>
        </p:nvSpPr>
        <p:spPr bwMode="auto">
          <a:xfrm>
            <a:off x="4098018" y="5415643"/>
            <a:ext cx="707571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ПОЧТА </a:t>
            </a:r>
            <a:r>
              <a:rPr lang="ru-RU" sz="400" dirty="0">
                <a:cs typeface="Times New Roman" pitchFamily="18" charset="0"/>
              </a:rPr>
              <a:t>1-этажное, кирпичное Тел.: 8(832-68)92-824</a:t>
            </a:r>
          </a:p>
        </p:txBody>
      </p:sp>
      <p:cxnSp>
        <p:nvCxnSpPr>
          <p:cNvPr id="30611" name="AutoShape 180"/>
          <p:cNvCxnSpPr>
            <a:cxnSpLocks noChangeShapeType="1"/>
            <a:stCxn id="30560" idx="2"/>
            <a:endCxn id="30560" idx="0"/>
          </p:cNvCxnSpPr>
          <p:nvPr/>
        </p:nvCxnSpPr>
        <p:spPr bwMode="auto">
          <a:xfrm>
            <a:off x="3150054" y="6309179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0612" name="Rectangle 84"/>
          <p:cNvSpPr>
            <a:spLocks noChangeArrowheads="1"/>
          </p:cNvSpPr>
          <p:nvPr/>
        </p:nvSpPr>
        <p:spPr bwMode="auto">
          <a:xfrm rot="10800000">
            <a:off x="3390447" y="6309179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613" name="AutoShape 180"/>
          <p:cNvCxnSpPr>
            <a:cxnSpLocks noChangeShapeType="1"/>
          </p:cNvCxnSpPr>
          <p:nvPr/>
        </p:nvCxnSpPr>
        <p:spPr bwMode="auto">
          <a:xfrm>
            <a:off x="3553732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0614" name="Rectangle 224"/>
          <p:cNvSpPr>
            <a:spLocks noChangeArrowheads="1"/>
          </p:cNvSpPr>
          <p:nvPr/>
        </p:nvSpPr>
        <p:spPr bwMode="auto">
          <a:xfrm>
            <a:off x="3414259" y="2174875"/>
            <a:ext cx="308429" cy="257402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0615" name="Text Box 108"/>
          <p:cNvSpPr txBox="1">
            <a:spLocks noChangeArrowheads="1"/>
          </p:cNvSpPr>
          <p:nvPr/>
        </p:nvSpPr>
        <p:spPr bwMode="auto">
          <a:xfrm>
            <a:off x="3311072" y="2174875"/>
            <a:ext cx="598714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700" dirty="0">
                <a:latin typeface="Arial" pitchFamily="34" charset="0"/>
              </a:rPr>
              <a:t>Гараж</a:t>
            </a:r>
          </a:p>
        </p:txBody>
      </p:sp>
      <p:sp>
        <p:nvSpPr>
          <p:cNvPr id="30616" name="Text Box 280"/>
          <p:cNvSpPr txBox="1">
            <a:spLocks noChangeArrowheads="1"/>
          </p:cNvSpPr>
          <p:nvPr/>
        </p:nvSpPr>
        <p:spPr bwMode="auto">
          <a:xfrm>
            <a:off x="5404304" y="2390322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11</a:t>
            </a:r>
          </a:p>
        </p:txBody>
      </p:sp>
      <p:sp>
        <p:nvSpPr>
          <p:cNvPr id="30617" name="Rectangle 49"/>
          <p:cNvSpPr>
            <a:spLocks noChangeArrowheads="1"/>
          </p:cNvSpPr>
          <p:nvPr/>
        </p:nvSpPr>
        <p:spPr bwMode="auto">
          <a:xfrm>
            <a:off x="4098018" y="2880179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618" name="AutoShape 183"/>
          <p:cNvCxnSpPr>
            <a:cxnSpLocks noChangeShapeType="1"/>
          </p:cNvCxnSpPr>
          <p:nvPr/>
        </p:nvCxnSpPr>
        <p:spPr bwMode="auto">
          <a:xfrm>
            <a:off x="3118304" y="3914321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pic>
        <p:nvPicPr>
          <p:cNvPr id="30619" name="AutoShape 820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629276">
            <a:off x="3717018" y="4894036"/>
            <a:ext cx="762000" cy="762000"/>
          </a:xfrm>
          <a:prstGeom prst="rect">
            <a:avLst/>
          </a:prstGeom>
          <a:noFill/>
        </p:spPr>
      </p:pic>
      <p:sp>
        <p:nvSpPr>
          <p:cNvPr id="30620" name="Text Box 924"/>
          <p:cNvSpPr txBox="1">
            <a:spLocks noChangeArrowheads="1"/>
          </p:cNvSpPr>
          <p:nvPr/>
        </p:nvSpPr>
        <p:spPr bwMode="auto">
          <a:xfrm>
            <a:off x="3771447" y="4839607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АДМИНИСТАЦИЯ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2-х этажное, кирпичное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Тел.: 8(832-68)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92-816</a:t>
            </a:r>
          </a:p>
        </p:txBody>
      </p:sp>
      <p:pic>
        <p:nvPicPr>
          <p:cNvPr id="30621" name="AutoShape 820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70161" y="5928179"/>
            <a:ext cx="544286" cy="326571"/>
          </a:xfrm>
          <a:prstGeom prst="rect">
            <a:avLst/>
          </a:prstGeom>
          <a:noFill/>
        </p:spPr>
      </p:pic>
      <p:sp>
        <p:nvSpPr>
          <p:cNvPr id="30622" name="Text Box 926"/>
          <p:cNvSpPr txBox="1">
            <a:spLocks noChangeArrowheads="1"/>
          </p:cNvSpPr>
          <p:nvPr/>
        </p:nvSpPr>
        <p:spPr bwMode="auto">
          <a:xfrm>
            <a:off x="4329339" y="5873750"/>
            <a:ext cx="749279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Филиал </a:t>
            </a:r>
          </a:p>
          <a:p>
            <a:pPr algn="ctr" defTabSz="1494339"/>
            <a:r>
              <a:rPr lang="ru-RU" sz="400" u="sng" dirty="0">
                <a:cs typeface="Times New Roman" pitchFamily="18" charset="0"/>
              </a:rPr>
              <a:t>Сбербанка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92-874</a:t>
            </a:r>
          </a:p>
        </p:txBody>
      </p:sp>
      <p:pic>
        <p:nvPicPr>
          <p:cNvPr id="30623" name="AutoShape 820"/>
          <p:cNvPicPr>
            <a:picLocks noChangeArrowheads="1"/>
          </p:cNvPicPr>
          <p:nvPr/>
        </p:nvPicPr>
        <p:blipFill>
          <a:blip r:embed="rId12" cstate="print"/>
          <a:srcRect t="37500" r="38609"/>
          <a:stretch>
            <a:fillRect/>
          </a:stretch>
        </p:blipFill>
        <p:spPr bwMode="auto">
          <a:xfrm>
            <a:off x="3281589" y="5928179"/>
            <a:ext cx="435429" cy="326571"/>
          </a:xfrm>
          <a:prstGeom prst="rect">
            <a:avLst/>
          </a:prstGeom>
          <a:noFill/>
        </p:spPr>
      </p:pic>
      <p:sp>
        <p:nvSpPr>
          <p:cNvPr id="30624" name="Text Box 928"/>
          <p:cNvSpPr txBox="1">
            <a:spLocks noChangeArrowheads="1"/>
          </p:cNvSpPr>
          <p:nvPr/>
        </p:nvSpPr>
        <p:spPr bwMode="auto">
          <a:xfrm rot="267336">
            <a:off x="3009447" y="5253130"/>
            <a:ext cx="707571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ЧП Ивченко</a:t>
            </a:r>
          </a:p>
          <a:p>
            <a:pPr algn="ctr" defTabSz="1494339"/>
            <a:r>
              <a:rPr lang="ru-RU" sz="400" dirty="0"/>
              <a:t>Режим работы:</a:t>
            </a:r>
          </a:p>
          <a:p>
            <a:pPr algn="ctr" defTabSz="1494339"/>
            <a:r>
              <a:rPr lang="ru-RU" sz="400" dirty="0"/>
              <a:t>с 9-00 до 20-00</a:t>
            </a:r>
            <a:endParaRPr lang="ru-RU" sz="400" i="1" dirty="0"/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</p:txBody>
      </p:sp>
      <p:cxnSp>
        <p:nvCxnSpPr>
          <p:cNvPr id="30625" name="AutoShape 185"/>
          <p:cNvCxnSpPr>
            <a:cxnSpLocks noChangeShapeType="1"/>
            <a:stCxn id="30587" idx="0"/>
            <a:endCxn id="30587" idx="2"/>
          </p:cNvCxnSpPr>
          <p:nvPr/>
        </p:nvCxnSpPr>
        <p:spPr bwMode="auto">
          <a:xfrm>
            <a:off x="3575277" y="5764893"/>
            <a:ext cx="0" cy="172357"/>
          </a:xfrm>
          <a:prstGeom prst="straightConnector1">
            <a:avLst/>
          </a:prstGeom>
          <a:noFill/>
          <a:ln w="9525">
            <a:solidFill>
              <a:srgbClr val="095CB7"/>
            </a:solidFill>
            <a:prstDash val="dash"/>
            <a:round/>
            <a:headEnd/>
            <a:tailEnd/>
          </a:ln>
        </p:spPr>
      </p:cxnSp>
      <p:pic>
        <p:nvPicPr>
          <p:cNvPr id="30626" name="AutoShape 820"/>
          <p:cNvPicPr>
            <a:picLocks noChangeArrowheads="1"/>
          </p:cNvPicPr>
          <p:nvPr/>
        </p:nvPicPr>
        <p:blipFill>
          <a:blip r:embed="rId3"/>
          <a:srcRect r="38782" b="24568"/>
          <a:stretch>
            <a:fillRect/>
          </a:stretch>
        </p:blipFill>
        <p:spPr bwMode="auto">
          <a:xfrm rot="1360">
            <a:off x="3499304" y="5275036"/>
            <a:ext cx="433161" cy="494393"/>
          </a:xfrm>
          <a:prstGeom prst="rect">
            <a:avLst/>
          </a:prstGeom>
          <a:noFill/>
        </p:spPr>
      </p:pic>
      <p:sp>
        <p:nvSpPr>
          <p:cNvPr id="30627" name="Text Box 931"/>
          <p:cNvSpPr txBox="1">
            <a:spLocks noChangeArrowheads="1"/>
          </p:cNvSpPr>
          <p:nvPr/>
        </p:nvSpPr>
        <p:spPr bwMode="auto">
          <a:xfrm>
            <a:off x="3390446" y="5220607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КЛУБ </a:t>
            </a:r>
            <a:r>
              <a:rPr lang="ru-RU" sz="400" dirty="0">
                <a:cs typeface="Times New Roman" pitchFamily="18" charset="0"/>
              </a:rPr>
              <a:t>вместимость:200 чел.2-х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92-816</a:t>
            </a:r>
          </a:p>
        </p:txBody>
      </p:sp>
      <p:sp>
        <p:nvSpPr>
          <p:cNvPr id="30628" name="Text Box 932"/>
          <p:cNvSpPr txBox="1">
            <a:spLocks noChangeArrowheads="1"/>
          </p:cNvSpPr>
          <p:nvPr/>
        </p:nvSpPr>
        <p:spPr bwMode="auto">
          <a:xfrm>
            <a:off x="3172732" y="5905500"/>
            <a:ext cx="653143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АТС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92-847</a:t>
            </a:r>
          </a:p>
        </p:txBody>
      </p:sp>
      <p:pic>
        <p:nvPicPr>
          <p:cNvPr id="30629" name="AutoShape 820"/>
          <p:cNvPicPr>
            <a:picLocks noChangeArrowheads="1"/>
          </p:cNvPicPr>
          <p:nvPr/>
        </p:nvPicPr>
        <p:blipFill>
          <a:blip r:embed="rId13"/>
          <a:srcRect t="37500" r="38609"/>
          <a:stretch>
            <a:fillRect/>
          </a:stretch>
        </p:blipFill>
        <p:spPr bwMode="auto">
          <a:xfrm>
            <a:off x="4160385" y="6463393"/>
            <a:ext cx="590776" cy="394607"/>
          </a:xfrm>
          <a:prstGeom prst="rect">
            <a:avLst/>
          </a:prstGeom>
          <a:noFill/>
        </p:spPr>
      </p:pic>
      <p:sp>
        <p:nvSpPr>
          <p:cNvPr id="30630" name="Rectangle 84"/>
          <p:cNvSpPr>
            <a:spLocks noChangeArrowheads="1"/>
          </p:cNvSpPr>
          <p:nvPr/>
        </p:nvSpPr>
        <p:spPr bwMode="auto">
          <a:xfrm rot="10800000">
            <a:off x="4479018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631" name="AutoShape 180"/>
          <p:cNvCxnSpPr>
            <a:cxnSpLocks noChangeShapeType="1"/>
          </p:cNvCxnSpPr>
          <p:nvPr/>
        </p:nvCxnSpPr>
        <p:spPr bwMode="auto">
          <a:xfrm>
            <a:off x="4587875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0632" name="Rectangle 84"/>
          <p:cNvSpPr>
            <a:spLocks noChangeArrowheads="1"/>
          </p:cNvSpPr>
          <p:nvPr/>
        </p:nvSpPr>
        <p:spPr bwMode="auto">
          <a:xfrm rot="10800000">
            <a:off x="4206875" y="6309178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0633" name="AutoShape 180"/>
          <p:cNvCxnSpPr>
            <a:cxnSpLocks noChangeShapeType="1"/>
          </p:cNvCxnSpPr>
          <p:nvPr/>
        </p:nvCxnSpPr>
        <p:spPr bwMode="auto">
          <a:xfrm>
            <a:off x="4315732" y="6309179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0634" name="Text Box 260"/>
          <p:cNvSpPr txBox="1">
            <a:spLocks noChangeArrowheads="1"/>
          </p:cNvSpPr>
          <p:nvPr/>
        </p:nvSpPr>
        <p:spPr bwMode="auto">
          <a:xfrm>
            <a:off x="4860018" y="5438322"/>
            <a:ext cx="163286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0639" name="Text Box 943"/>
          <p:cNvSpPr txBox="1">
            <a:spLocks noChangeArrowheads="1"/>
          </p:cNvSpPr>
          <p:nvPr/>
        </p:nvSpPr>
        <p:spPr bwMode="auto">
          <a:xfrm>
            <a:off x="4006170" y="6454321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ФАП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92-812</a:t>
            </a:r>
            <a:endParaRPr lang="ru-RU" sz="400" i="1" dirty="0">
              <a:cs typeface="Times New Roman" pitchFamily="18" charset="0"/>
            </a:endParaRPr>
          </a:p>
        </p:txBody>
      </p:sp>
      <p:sp>
        <p:nvSpPr>
          <p:cNvPr id="30641" name="Freeform 945"/>
          <p:cNvSpPr>
            <a:spLocks/>
          </p:cNvSpPr>
          <p:nvPr/>
        </p:nvSpPr>
        <p:spPr bwMode="auto">
          <a:xfrm>
            <a:off x="534081" y="2945947"/>
            <a:ext cx="2109107" cy="2932339"/>
          </a:xfrm>
          <a:custGeom>
            <a:avLst/>
            <a:gdLst/>
            <a:ahLst/>
            <a:cxnLst>
              <a:cxn ang="0">
                <a:pos x="643" y="227"/>
              </a:cxn>
              <a:cxn ang="0">
                <a:pos x="1051" y="816"/>
              </a:cxn>
              <a:cxn ang="0">
                <a:pos x="597" y="1497"/>
              </a:cxn>
              <a:cxn ang="0">
                <a:pos x="189" y="1361"/>
              </a:cxn>
              <a:cxn ang="0">
                <a:pos x="53" y="499"/>
              </a:cxn>
              <a:cxn ang="0">
                <a:pos x="507" y="45"/>
              </a:cxn>
              <a:cxn ang="0">
                <a:pos x="643" y="227"/>
              </a:cxn>
            </a:cxnLst>
            <a:rect l="0" t="0" r="r" b="b"/>
            <a:pathLst>
              <a:path w="1059" h="1588">
                <a:moveTo>
                  <a:pt x="643" y="227"/>
                </a:moveTo>
                <a:cubicBezTo>
                  <a:pt x="734" y="356"/>
                  <a:pt x="1059" y="604"/>
                  <a:pt x="1051" y="816"/>
                </a:cubicBezTo>
                <a:cubicBezTo>
                  <a:pt x="1043" y="1028"/>
                  <a:pt x="741" y="1406"/>
                  <a:pt x="597" y="1497"/>
                </a:cubicBezTo>
                <a:cubicBezTo>
                  <a:pt x="453" y="1588"/>
                  <a:pt x="280" y="1527"/>
                  <a:pt x="189" y="1361"/>
                </a:cubicBezTo>
                <a:cubicBezTo>
                  <a:pt x="98" y="1195"/>
                  <a:pt x="0" y="718"/>
                  <a:pt x="53" y="499"/>
                </a:cubicBezTo>
                <a:cubicBezTo>
                  <a:pt x="106" y="280"/>
                  <a:pt x="401" y="90"/>
                  <a:pt x="507" y="45"/>
                </a:cubicBezTo>
                <a:cubicBezTo>
                  <a:pt x="613" y="0"/>
                  <a:pt x="552" y="98"/>
                  <a:pt x="643" y="227"/>
                </a:cubicBezTo>
                <a:close/>
              </a:path>
            </a:pathLst>
          </a:custGeom>
          <a:solidFill>
            <a:srgbClr val="1B55F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0642" name="Text Box 107"/>
          <p:cNvSpPr txBox="1">
            <a:spLocks noChangeArrowheads="1"/>
          </p:cNvSpPr>
          <p:nvPr/>
        </p:nvSpPr>
        <p:spPr bwMode="auto">
          <a:xfrm>
            <a:off x="971777" y="4869090"/>
            <a:ext cx="1028473" cy="4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Arial" pitchFamily="34" charset="0"/>
              </a:rPr>
              <a:t>ОЗЕРО Медвежье</a:t>
            </a:r>
          </a:p>
        </p:txBody>
      </p:sp>
      <p:graphicFrame>
        <p:nvGraphicFramePr>
          <p:cNvPr id="30644" name="Group 948"/>
          <p:cNvGraphicFramePr>
            <a:graphicFrameLocks noGrp="1"/>
          </p:cNvGraphicFramePr>
          <p:nvPr/>
        </p:nvGraphicFramePr>
        <p:xfrm>
          <a:off x="0" y="3429000"/>
          <a:ext cx="1943554" cy="1442359"/>
        </p:xfrm>
        <a:graphic>
          <a:graphicData uri="http://schemas.openxmlformats.org/drawingml/2006/table">
            <a:tbl>
              <a:tblPr/>
              <a:tblGrid>
                <a:gridCol w="600982"/>
                <a:gridCol w="780143"/>
                <a:gridCol w="562429"/>
              </a:tblGrid>
              <a:tr h="556759"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Таблица вызовов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706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ПЧ 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75р.п.Чистоозерное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Пивоваров С.И.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91-353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ЕДДС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706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ГУП «Новосибирскэнерго»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Таскаев Г.Г.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97-464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ЕДДС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256"/>
          <p:cNvGrpSpPr>
            <a:grpSpLocks/>
          </p:cNvGrpSpPr>
          <p:nvPr/>
        </p:nvGrpSpPr>
        <p:grpSpPr bwMode="auto">
          <a:xfrm>
            <a:off x="8480652" y="6051777"/>
            <a:ext cx="387804" cy="167821"/>
            <a:chOff x="249" y="2931"/>
            <a:chExt cx="907" cy="363"/>
          </a:xfrm>
        </p:grpSpPr>
        <p:sp>
          <p:nvSpPr>
            <p:cNvPr id="30665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666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67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68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69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670" name="AutoShape 252"/>
          <p:cNvSpPr>
            <a:spLocks noChangeArrowheads="1"/>
          </p:cNvSpPr>
          <p:nvPr/>
        </p:nvSpPr>
        <p:spPr bwMode="auto">
          <a:xfrm>
            <a:off x="7194778" y="4406447"/>
            <a:ext cx="926419" cy="553846"/>
          </a:xfrm>
          <a:prstGeom prst="wedgeRectCallout">
            <a:avLst>
              <a:gd name="adj1" fmla="val 97611"/>
              <a:gd name="adj2" fmla="val 226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–100 кВ</a:t>
            </a:r>
          </a:p>
          <a:p>
            <a:pPr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80 чел.</a:t>
            </a:r>
          </a:p>
          <a:p>
            <a:pPr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21</a:t>
            </a:r>
          </a:p>
        </p:txBody>
      </p:sp>
      <p:grpSp>
        <p:nvGrpSpPr>
          <p:cNvPr id="9" name="Group 256"/>
          <p:cNvGrpSpPr>
            <a:grpSpLocks/>
          </p:cNvGrpSpPr>
          <p:nvPr/>
        </p:nvGrpSpPr>
        <p:grpSpPr bwMode="auto">
          <a:xfrm>
            <a:off x="4983617" y="5280706"/>
            <a:ext cx="387804" cy="167821"/>
            <a:chOff x="249" y="2931"/>
            <a:chExt cx="907" cy="363"/>
          </a:xfrm>
        </p:grpSpPr>
        <p:sp>
          <p:nvSpPr>
            <p:cNvPr id="30672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673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74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75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76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677" name="AutoShape 252"/>
          <p:cNvSpPr>
            <a:spLocks noChangeArrowheads="1"/>
          </p:cNvSpPr>
          <p:nvPr/>
        </p:nvSpPr>
        <p:spPr bwMode="auto">
          <a:xfrm>
            <a:off x="5806849" y="4509634"/>
            <a:ext cx="977446" cy="553846"/>
          </a:xfrm>
          <a:prstGeom prst="wedgeRectCallout">
            <a:avLst>
              <a:gd name="adj1" fmla="val -103134"/>
              <a:gd name="adj2" fmla="val 835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400 кВ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-9</a:t>
            </a:r>
          </a:p>
        </p:txBody>
      </p:sp>
      <p:grpSp>
        <p:nvGrpSpPr>
          <p:cNvPr id="10" name="Group 256"/>
          <p:cNvGrpSpPr>
            <a:grpSpLocks/>
          </p:cNvGrpSpPr>
          <p:nvPr/>
        </p:nvGrpSpPr>
        <p:grpSpPr bwMode="auto">
          <a:xfrm>
            <a:off x="4932589" y="4098018"/>
            <a:ext cx="387804" cy="167821"/>
            <a:chOff x="249" y="2931"/>
            <a:chExt cx="907" cy="363"/>
          </a:xfrm>
        </p:grpSpPr>
        <p:sp>
          <p:nvSpPr>
            <p:cNvPr id="30679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680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81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82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83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684" name="AutoShape 252"/>
          <p:cNvSpPr>
            <a:spLocks noChangeArrowheads="1"/>
          </p:cNvSpPr>
          <p:nvPr/>
        </p:nvSpPr>
        <p:spPr bwMode="auto">
          <a:xfrm>
            <a:off x="5754688" y="3994831"/>
            <a:ext cx="977446" cy="461513"/>
          </a:xfrm>
          <a:prstGeom prst="wedgeRectCallout">
            <a:avLst>
              <a:gd name="adj1" fmla="val -105454"/>
              <a:gd name="adj2" fmla="val -188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100 кВ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</p:txBody>
      </p:sp>
      <p:grpSp>
        <p:nvGrpSpPr>
          <p:cNvPr id="11" name="Group 256"/>
          <p:cNvGrpSpPr>
            <a:grpSpLocks/>
          </p:cNvGrpSpPr>
          <p:nvPr/>
        </p:nvGrpSpPr>
        <p:grpSpPr bwMode="auto">
          <a:xfrm>
            <a:off x="4983617" y="2143125"/>
            <a:ext cx="387804" cy="167821"/>
            <a:chOff x="249" y="2931"/>
            <a:chExt cx="907" cy="363"/>
          </a:xfrm>
        </p:grpSpPr>
        <p:sp>
          <p:nvSpPr>
            <p:cNvPr id="30686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687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88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89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90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691" name="AutoShape 252"/>
          <p:cNvSpPr>
            <a:spLocks noChangeArrowheads="1"/>
          </p:cNvSpPr>
          <p:nvPr/>
        </p:nvSpPr>
        <p:spPr bwMode="auto">
          <a:xfrm>
            <a:off x="5754688" y="3274786"/>
            <a:ext cx="977446" cy="646179"/>
          </a:xfrm>
          <a:prstGeom prst="wedgeRectCallout">
            <a:avLst>
              <a:gd name="adj1" fmla="val -63574"/>
              <a:gd name="adj2" fmla="val -1021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100 кВ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-178 чел.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Домов-33</a:t>
            </a:r>
          </a:p>
        </p:txBody>
      </p:sp>
      <p:sp>
        <p:nvSpPr>
          <p:cNvPr id="30692" name="AutoShape 252"/>
          <p:cNvSpPr>
            <a:spLocks noChangeArrowheads="1"/>
          </p:cNvSpPr>
          <p:nvPr/>
        </p:nvSpPr>
        <p:spPr bwMode="auto">
          <a:xfrm>
            <a:off x="5908903" y="1937885"/>
            <a:ext cx="977446" cy="461513"/>
          </a:xfrm>
          <a:prstGeom prst="wedgeRectCallout">
            <a:avLst>
              <a:gd name="adj1" fmla="val -112528"/>
              <a:gd name="adj2" fmla="val 67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88" tIns="45645" rIns="91288" bIns="45645">
            <a:spAutoFit/>
          </a:bodyPr>
          <a:lstStyle/>
          <a:p>
            <a:pPr algn="ctr" defTabSz="1277785"/>
            <a:r>
              <a:rPr lang="ru-RU" sz="6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подстанция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100 кВ</a:t>
            </a:r>
          </a:p>
          <a:p>
            <a:pPr algn="ctr" defTabSz="1277785"/>
            <a:r>
              <a:rPr lang="ru-RU" sz="600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</p:txBody>
      </p:sp>
      <p:grpSp>
        <p:nvGrpSpPr>
          <p:cNvPr id="12" name="Group 256"/>
          <p:cNvGrpSpPr>
            <a:grpSpLocks/>
          </p:cNvGrpSpPr>
          <p:nvPr/>
        </p:nvGrpSpPr>
        <p:grpSpPr bwMode="auto">
          <a:xfrm>
            <a:off x="5343072" y="2759982"/>
            <a:ext cx="387804" cy="167821"/>
            <a:chOff x="249" y="2931"/>
            <a:chExt cx="907" cy="363"/>
          </a:xfrm>
        </p:grpSpPr>
        <p:sp>
          <p:nvSpPr>
            <p:cNvPr id="30694" name="Rectangle 257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2703"/>
              <a:endParaRPr lang="ru-RU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695" name="Line 258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96" name="Line 259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97" name="Line 260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98" name="Line 261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771071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65306" tIns="32653" rIns="65306" bIns="32653" anchor="ctr"/>
          <a:lstStyle/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ТРЕБОВАНИЯ</a:t>
            </a:r>
          </a:p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к нанесению графической и текстовой информации по рискам возникновения ЧС          на сетях газоснабжения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51732" y="857250"/>
            <a:ext cx="8892268" cy="496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1" tIns="45682" rIns="91361" bIns="45682">
            <a:spAutoFit/>
          </a:bodyPr>
          <a:lstStyle/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Информация по рискам возникновения ЧС на сетях газоснабжения отрабатывается в соответствии с общими требованиями, и во взаимодействии с органами местного самоуправления, с подразделениями федеральных органов исполнительной власти, руководителями организаций и предприятий. Информацию требуется отражать по следующим пунктам:  </a:t>
            </a:r>
          </a:p>
          <a:p>
            <a:pPr defTabSz="911569">
              <a:lnSpc>
                <a:spcPct val="150000"/>
              </a:lnSpc>
            </a:pPr>
            <a:endParaRPr lang="ru-RU" sz="900" dirty="0">
              <a:cs typeface="Times New Roman" pitchFamily="18" charset="0"/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граница застройки  сельского поселения, наносится красным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схема газоснабжения сельского поселения, наносится линии газоснабжения – желтым цветом;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откуда </a:t>
            </a:r>
            <a:r>
              <a:rPr lang="ru-RU" sz="900" dirty="0" err="1">
                <a:cs typeface="Times New Roman" pitchFamily="18" charset="0"/>
              </a:rPr>
              <a:t>запитываются</a:t>
            </a:r>
            <a:r>
              <a:rPr lang="ru-RU" sz="900" dirty="0">
                <a:cs typeface="Times New Roman" pitchFamily="18" charset="0"/>
              </a:rPr>
              <a:t>, в данном пункте указывается наименования и расстояния;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ответственных за газоснабжение, в данном пункте указываются контактные телефоны (рабочий, мобильный), ФИО ответственных;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газораспределительных подстанций, в данном пункте указывается мощность, % износа, количество обслуживаемых зданий, из них: жилых домов, социально-важных объектов, промышленных, количество населения в т.ч. детей);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сведения по объектам ЖКХ  сельского поселения, в данном пункте указывается наименование объекта, количество объектов;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места расположения  лечебных учреждений, в данном пункте указывается номера учреждений, коечной емкости, ФИО главного врача, номера контактных телефонов (рабочего, мобильного), номер телефона приемного покоя;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вертолетные площадки, или участок местности способный принять вертолет без дополнительной подготовки на территории поселения,  в данном пункте указываются их координаты (широта, долгота); 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расчет сил и средств привлекаемых к ликвидации аварии на системах газоснабжения, в данном пункте указывается принадлежность подразделения,  количество личного состава и техники, наносится в табличной форме;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таблица вызовов, в данном пункте указывается наименование подразделения привлекаемого на территории поселения для ликвидации ЧС, ФИО руководителя подразделения, контактный телефон (рабочий, мобильный);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сведения о ЧС на территории сельского поселения, указываются за 4 прошлых года и за текущий год, </a:t>
            </a:r>
            <a:r>
              <a:rPr lang="ru-RU" sz="900" dirty="0">
                <a:solidFill>
                  <a:srgbClr val="000000"/>
                </a:solidFill>
              </a:rPr>
              <a:t>в данном пункте указывается количество ЧС, количество пострадавших, спасенных, погибших,</a:t>
            </a: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 а так же оценка риска возникновения ЧС, </a:t>
            </a:r>
            <a:r>
              <a:rPr lang="ru-RU" sz="900" dirty="0">
                <a:solidFill>
                  <a:srgbClr val="000000"/>
                </a:solidFill>
              </a:rPr>
              <a:t>наносится в табличной форме;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условные обозначения наносятся согласно образца;</a:t>
            </a:r>
            <a:endParaRPr lang="ru-RU" sz="900" dirty="0">
              <a:solidFill>
                <a:srgbClr val="000000"/>
              </a:solidFill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другие необходимые сведения с учетом особенностей территории.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553"/>
          <p:cNvSpPr txBox="1">
            <a:spLocks noChangeArrowheads="1"/>
          </p:cNvSpPr>
          <p:nvPr/>
        </p:nvSpPr>
        <p:spPr bwMode="auto">
          <a:xfrm>
            <a:off x="0" y="0"/>
            <a:ext cx="9144000" cy="78138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33159" tIns="16582" rIns="33159" bIns="16582" anchor="ctr" anchorCtr="1">
            <a:spAutoFit/>
          </a:bodyPr>
          <a:lstStyle/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ПАСПОРТ ТЕРРИТОРИИ СЕЛЬСКОГО ПОСЕЛЕНИЯ</a:t>
            </a:r>
          </a:p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Риски возникновения ЧС на объектах ЖКХ (сети газоснабжения)</a:t>
            </a:r>
          </a:p>
          <a:p>
            <a:pPr algn="ctr" defTabSz="912703">
              <a:lnSpc>
                <a:spcPct val="90000"/>
              </a:lnSpc>
            </a:pPr>
            <a:r>
              <a:rPr lang="ru-RU" dirty="0"/>
              <a:t>на территории села Ольгино Чистоозерного муниципального района</a:t>
            </a:r>
          </a:p>
        </p:txBody>
      </p:sp>
      <p:cxnSp>
        <p:nvCxnSpPr>
          <p:cNvPr id="242" name="Прямая соединительная линия 241"/>
          <p:cNvCxnSpPr/>
          <p:nvPr/>
        </p:nvCxnSpPr>
        <p:spPr>
          <a:xfrm rot="16200000" flipH="1">
            <a:off x="8349683" y="3870666"/>
            <a:ext cx="73705" cy="9071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Прямая соединительная линия 242"/>
          <p:cNvCxnSpPr/>
          <p:nvPr/>
        </p:nvCxnSpPr>
        <p:spPr>
          <a:xfrm>
            <a:off x="8468178" y="3849688"/>
            <a:ext cx="73706" cy="7937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977" name="Group 233"/>
          <p:cNvGraphicFramePr>
            <a:graphicFrameLocks noGrp="1"/>
          </p:cNvGraphicFramePr>
          <p:nvPr/>
        </p:nvGraphicFramePr>
        <p:xfrm>
          <a:off x="0" y="777875"/>
          <a:ext cx="9144000" cy="614590"/>
        </p:xfrm>
        <a:graphic>
          <a:graphicData uri="http://schemas.openxmlformats.org/drawingml/2006/table">
            <a:tbl>
              <a:tblPr/>
              <a:tblGrid>
                <a:gridCol w="1179286"/>
                <a:gridCol w="1307420"/>
                <a:gridCol w="1344839"/>
                <a:gridCol w="1215571"/>
                <a:gridCol w="1317625"/>
                <a:gridCol w="2779259"/>
              </a:tblGrid>
              <a:tr h="307295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риска возникновения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729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023" name="Rectangle 48"/>
          <p:cNvSpPr>
            <a:spLocks noChangeArrowheads="1"/>
          </p:cNvSpPr>
          <p:nvPr/>
        </p:nvSpPr>
        <p:spPr bwMode="auto">
          <a:xfrm>
            <a:off x="556759" y="1588635"/>
            <a:ext cx="8354786" cy="5089071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651931"/>
            <a:endParaRPr lang="ru-RU" sz="1400" dirty="0">
              <a:latin typeface="Calibri" pitchFamily="34" charset="0"/>
            </a:endParaRPr>
          </a:p>
        </p:txBody>
      </p:sp>
      <p:sp>
        <p:nvSpPr>
          <p:cNvPr id="32024" name="Rectangle 162"/>
          <p:cNvSpPr>
            <a:spLocks noChangeArrowheads="1"/>
          </p:cNvSpPr>
          <p:nvPr/>
        </p:nvSpPr>
        <p:spPr bwMode="auto">
          <a:xfrm>
            <a:off x="4226152" y="2961822"/>
            <a:ext cx="907143" cy="113052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025" name="AutoShape 4"/>
          <p:cNvCxnSpPr>
            <a:cxnSpLocks noChangeShapeType="1"/>
          </p:cNvCxnSpPr>
          <p:nvPr/>
        </p:nvCxnSpPr>
        <p:spPr bwMode="auto">
          <a:xfrm>
            <a:off x="598715" y="6225268"/>
            <a:ext cx="256948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026" name="AutoShape 5"/>
          <p:cNvCxnSpPr>
            <a:cxnSpLocks noChangeShapeType="1"/>
          </p:cNvCxnSpPr>
          <p:nvPr/>
        </p:nvCxnSpPr>
        <p:spPr bwMode="auto">
          <a:xfrm>
            <a:off x="598714" y="5966732"/>
            <a:ext cx="2645456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2027" name="Rectangle 7"/>
          <p:cNvSpPr>
            <a:spLocks noChangeArrowheads="1"/>
          </p:cNvSpPr>
          <p:nvPr/>
        </p:nvSpPr>
        <p:spPr bwMode="auto">
          <a:xfrm>
            <a:off x="3093358" y="459354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28" name="Rectangle 8"/>
          <p:cNvSpPr>
            <a:spLocks noChangeArrowheads="1"/>
          </p:cNvSpPr>
          <p:nvPr/>
        </p:nvSpPr>
        <p:spPr bwMode="auto">
          <a:xfrm>
            <a:off x="3093358" y="4422322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29" name="Rectangle 9"/>
          <p:cNvSpPr>
            <a:spLocks noChangeArrowheads="1"/>
          </p:cNvSpPr>
          <p:nvPr/>
        </p:nvSpPr>
        <p:spPr bwMode="auto">
          <a:xfrm>
            <a:off x="2110241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0" name="Rectangle 10"/>
          <p:cNvSpPr>
            <a:spLocks noChangeArrowheads="1"/>
          </p:cNvSpPr>
          <p:nvPr/>
        </p:nvSpPr>
        <p:spPr bwMode="auto">
          <a:xfrm>
            <a:off x="1959429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1" name="Rectangle 11"/>
          <p:cNvSpPr>
            <a:spLocks noChangeArrowheads="1"/>
          </p:cNvSpPr>
          <p:nvPr/>
        </p:nvSpPr>
        <p:spPr bwMode="auto">
          <a:xfrm>
            <a:off x="1128260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2" name="Rectangle 12"/>
          <p:cNvSpPr>
            <a:spLocks noChangeArrowheads="1"/>
          </p:cNvSpPr>
          <p:nvPr/>
        </p:nvSpPr>
        <p:spPr bwMode="auto">
          <a:xfrm>
            <a:off x="750661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3" name="Rectangle 14"/>
          <p:cNvSpPr>
            <a:spLocks noChangeArrowheads="1"/>
          </p:cNvSpPr>
          <p:nvPr/>
        </p:nvSpPr>
        <p:spPr bwMode="auto">
          <a:xfrm rot="5400000">
            <a:off x="3001509" y="4856616"/>
            <a:ext cx="258536" cy="7483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4" name="Rectangle 15"/>
          <p:cNvSpPr>
            <a:spLocks noChangeArrowheads="1"/>
          </p:cNvSpPr>
          <p:nvPr/>
        </p:nvSpPr>
        <p:spPr bwMode="auto">
          <a:xfrm>
            <a:off x="4094617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5" name="Rectangle 16"/>
          <p:cNvSpPr>
            <a:spLocks noChangeArrowheads="1"/>
          </p:cNvSpPr>
          <p:nvPr/>
        </p:nvSpPr>
        <p:spPr bwMode="auto">
          <a:xfrm>
            <a:off x="1279071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6" name="Rectangle 17"/>
          <p:cNvSpPr>
            <a:spLocks noChangeArrowheads="1"/>
          </p:cNvSpPr>
          <p:nvPr/>
        </p:nvSpPr>
        <p:spPr bwMode="auto">
          <a:xfrm>
            <a:off x="901474" y="5795509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7" name="Rectangle 18"/>
          <p:cNvSpPr>
            <a:spLocks noChangeArrowheads="1"/>
          </p:cNvSpPr>
          <p:nvPr/>
        </p:nvSpPr>
        <p:spPr bwMode="auto">
          <a:xfrm>
            <a:off x="523875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8" name="Rectangle 24"/>
          <p:cNvSpPr>
            <a:spLocks noChangeArrowheads="1"/>
          </p:cNvSpPr>
          <p:nvPr/>
        </p:nvSpPr>
        <p:spPr bwMode="auto">
          <a:xfrm>
            <a:off x="3713617" y="5725206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39" name="Rectangle 25"/>
          <p:cNvSpPr>
            <a:spLocks noChangeArrowheads="1"/>
          </p:cNvSpPr>
          <p:nvPr/>
        </p:nvSpPr>
        <p:spPr bwMode="auto">
          <a:xfrm flipV="1">
            <a:off x="4203474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0" name="Rectangle 26"/>
          <p:cNvSpPr>
            <a:spLocks noChangeArrowheads="1"/>
          </p:cNvSpPr>
          <p:nvPr/>
        </p:nvSpPr>
        <p:spPr bwMode="auto">
          <a:xfrm>
            <a:off x="2261054" y="5795509"/>
            <a:ext cx="15194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1" name="Rectangle 27"/>
          <p:cNvSpPr>
            <a:spLocks noChangeArrowheads="1"/>
          </p:cNvSpPr>
          <p:nvPr/>
        </p:nvSpPr>
        <p:spPr bwMode="auto">
          <a:xfrm>
            <a:off x="1732643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2" name="Rectangle 28"/>
          <p:cNvSpPr>
            <a:spLocks noChangeArrowheads="1"/>
          </p:cNvSpPr>
          <p:nvPr/>
        </p:nvSpPr>
        <p:spPr bwMode="auto">
          <a:xfrm>
            <a:off x="1505857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3" name="Rectangle 29"/>
          <p:cNvSpPr>
            <a:spLocks noChangeArrowheads="1"/>
          </p:cNvSpPr>
          <p:nvPr/>
        </p:nvSpPr>
        <p:spPr bwMode="auto">
          <a:xfrm>
            <a:off x="2790599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4" name="Rectangle 30"/>
          <p:cNvSpPr>
            <a:spLocks noChangeArrowheads="1"/>
          </p:cNvSpPr>
          <p:nvPr/>
        </p:nvSpPr>
        <p:spPr bwMode="auto">
          <a:xfrm>
            <a:off x="2639786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5" name="Rectangle 31"/>
          <p:cNvSpPr>
            <a:spLocks noChangeArrowheads="1"/>
          </p:cNvSpPr>
          <p:nvPr/>
        </p:nvSpPr>
        <p:spPr bwMode="auto">
          <a:xfrm>
            <a:off x="2487839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046" name="AutoShape 32"/>
          <p:cNvCxnSpPr>
            <a:cxnSpLocks noChangeShapeType="1"/>
          </p:cNvCxnSpPr>
          <p:nvPr/>
        </p:nvCxnSpPr>
        <p:spPr bwMode="auto">
          <a:xfrm flipV="1">
            <a:off x="3244170" y="2961822"/>
            <a:ext cx="0" cy="30049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2047" name="Rectangle 33"/>
          <p:cNvSpPr>
            <a:spLocks noChangeArrowheads="1"/>
          </p:cNvSpPr>
          <p:nvPr/>
        </p:nvSpPr>
        <p:spPr bwMode="auto">
          <a:xfrm>
            <a:off x="2941411" y="5365751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8" name="Rectangle 34"/>
          <p:cNvSpPr>
            <a:spLocks noChangeArrowheads="1"/>
          </p:cNvSpPr>
          <p:nvPr/>
        </p:nvSpPr>
        <p:spPr bwMode="auto">
          <a:xfrm>
            <a:off x="3093358" y="4249964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49" name="Rectangle 35"/>
          <p:cNvSpPr>
            <a:spLocks noChangeArrowheads="1"/>
          </p:cNvSpPr>
          <p:nvPr/>
        </p:nvSpPr>
        <p:spPr bwMode="auto">
          <a:xfrm>
            <a:off x="3093358" y="4078742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0" name="Rectangle 36"/>
          <p:cNvSpPr>
            <a:spLocks noChangeArrowheads="1"/>
          </p:cNvSpPr>
          <p:nvPr/>
        </p:nvSpPr>
        <p:spPr bwMode="auto">
          <a:xfrm>
            <a:off x="3495903" y="441892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1" name="Rectangle 37"/>
          <p:cNvSpPr>
            <a:spLocks noChangeArrowheads="1"/>
          </p:cNvSpPr>
          <p:nvPr/>
        </p:nvSpPr>
        <p:spPr bwMode="auto">
          <a:xfrm>
            <a:off x="3495903" y="3548063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2" name="Rectangle 38"/>
          <p:cNvSpPr>
            <a:spLocks noChangeArrowheads="1"/>
          </p:cNvSpPr>
          <p:nvPr/>
        </p:nvSpPr>
        <p:spPr bwMode="auto">
          <a:xfrm>
            <a:off x="3093358" y="510834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3" name="Rectangle 39"/>
          <p:cNvSpPr>
            <a:spLocks noChangeArrowheads="1"/>
          </p:cNvSpPr>
          <p:nvPr/>
        </p:nvSpPr>
        <p:spPr bwMode="auto">
          <a:xfrm rot="5400000">
            <a:off x="3002076" y="3826443"/>
            <a:ext cx="257402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4" name="Rectangle 41"/>
          <p:cNvSpPr>
            <a:spLocks noChangeArrowheads="1"/>
          </p:cNvSpPr>
          <p:nvPr/>
        </p:nvSpPr>
        <p:spPr bwMode="auto">
          <a:xfrm rot="5400000">
            <a:off x="3451679" y="4844143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5" name="Rectangle 42"/>
          <p:cNvSpPr>
            <a:spLocks noChangeArrowheads="1"/>
          </p:cNvSpPr>
          <p:nvPr/>
        </p:nvSpPr>
        <p:spPr bwMode="auto">
          <a:xfrm rot="5400000">
            <a:off x="3451679" y="4626429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6" name="Rectangle 43"/>
          <p:cNvSpPr>
            <a:spLocks noChangeArrowheads="1"/>
          </p:cNvSpPr>
          <p:nvPr/>
        </p:nvSpPr>
        <p:spPr bwMode="auto">
          <a:xfrm rot="5400000">
            <a:off x="3424465" y="4218215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7" name="Rectangle 44"/>
          <p:cNvSpPr>
            <a:spLocks noChangeArrowheads="1"/>
          </p:cNvSpPr>
          <p:nvPr/>
        </p:nvSpPr>
        <p:spPr bwMode="auto">
          <a:xfrm rot="5400000">
            <a:off x="3424465" y="3782786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8" name="Rectangle 45"/>
          <p:cNvSpPr>
            <a:spLocks noChangeArrowheads="1"/>
          </p:cNvSpPr>
          <p:nvPr/>
        </p:nvSpPr>
        <p:spPr bwMode="auto">
          <a:xfrm rot="5400000">
            <a:off x="3443742" y="3328081"/>
            <a:ext cx="17916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59" name="Rectangle 46"/>
          <p:cNvSpPr>
            <a:spLocks noChangeArrowheads="1"/>
          </p:cNvSpPr>
          <p:nvPr/>
        </p:nvSpPr>
        <p:spPr bwMode="auto">
          <a:xfrm rot="5400000">
            <a:off x="3435238" y="3064443"/>
            <a:ext cx="196169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0" name="Rectangle 47"/>
          <p:cNvSpPr>
            <a:spLocks noChangeArrowheads="1"/>
          </p:cNvSpPr>
          <p:nvPr/>
        </p:nvSpPr>
        <p:spPr bwMode="auto">
          <a:xfrm rot="10800000">
            <a:off x="4755696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1" name="Line 48"/>
          <p:cNvSpPr>
            <a:spLocks noChangeShapeType="1"/>
          </p:cNvSpPr>
          <p:nvPr/>
        </p:nvSpPr>
        <p:spPr bwMode="auto">
          <a:xfrm>
            <a:off x="3394982" y="2961822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62" name="Rectangle 49"/>
          <p:cNvSpPr>
            <a:spLocks noChangeArrowheads="1"/>
          </p:cNvSpPr>
          <p:nvPr/>
        </p:nvSpPr>
        <p:spPr bwMode="auto">
          <a:xfrm>
            <a:off x="4528911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3" name="Rectangle 50"/>
          <p:cNvSpPr>
            <a:spLocks noChangeArrowheads="1"/>
          </p:cNvSpPr>
          <p:nvPr/>
        </p:nvSpPr>
        <p:spPr bwMode="auto">
          <a:xfrm>
            <a:off x="3621768" y="2619375"/>
            <a:ext cx="75974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4" name="Rectangle 52"/>
          <p:cNvSpPr>
            <a:spLocks noChangeArrowheads="1"/>
          </p:cNvSpPr>
          <p:nvPr/>
        </p:nvSpPr>
        <p:spPr bwMode="auto">
          <a:xfrm>
            <a:off x="3924528" y="5507492"/>
            <a:ext cx="170089" cy="374196"/>
          </a:xfrm>
          <a:prstGeom prst="rect">
            <a:avLst/>
          </a:prstGeom>
          <a:solidFill>
            <a:srgbClr val="00B05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5" name="Rectangle 53"/>
          <p:cNvSpPr>
            <a:spLocks noChangeArrowheads="1"/>
          </p:cNvSpPr>
          <p:nvPr/>
        </p:nvSpPr>
        <p:spPr bwMode="auto">
          <a:xfrm rot="5400000">
            <a:off x="4782344" y="5644130"/>
            <a:ext cx="257402" cy="217714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66" name="Line 54"/>
          <p:cNvSpPr>
            <a:spLocks noChangeShapeType="1"/>
          </p:cNvSpPr>
          <p:nvPr/>
        </p:nvSpPr>
        <p:spPr bwMode="auto">
          <a:xfrm>
            <a:off x="3394983" y="5966732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67" name="Line 56"/>
          <p:cNvSpPr>
            <a:spLocks noChangeShapeType="1"/>
          </p:cNvSpPr>
          <p:nvPr/>
        </p:nvSpPr>
        <p:spPr bwMode="auto">
          <a:xfrm flipV="1">
            <a:off x="5284107" y="2876777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68" name="Line 57"/>
          <p:cNvSpPr>
            <a:spLocks noChangeShapeType="1"/>
          </p:cNvSpPr>
          <p:nvPr/>
        </p:nvSpPr>
        <p:spPr bwMode="auto">
          <a:xfrm>
            <a:off x="3394983" y="2961821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69" name="Text Box 58"/>
          <p:cNvSpPr txBox="1">
            <a:spLocks noChangeArrowheads="1"/>
          </p:cNvSpPr>
          <p:nvPr/>
        </p:nvSpPr>
        <p:spPr bwMode="auto">
          <a:xfrm rot="-5400000">
            <a:off x="2757715" y="3740831"/>
            <a:ext cx="1204232" cy="1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600" dirty="0">
                <a:latin typeface="Arial" pitchFamily="34" charset="0"/>
              </a:rPr>
              <a:t>Ул. </a:t>
            </a:r>
            <a:r>
              <a:rPr lang="ru-RU" sz="600" dirty="0" err="1">
                <a:latin typeface="Arial" pitchFamily="34" charset="0"/>
              </a:rPr>
              <a:t>Покусевка</a:t>
            </a:r>
            <a:endParaRPr lang="ru-RU" sz="600" dirty="0">
              <a:latin typeface="Arial" pitchFamily="34" charset="0"/>
            </a:endParaRPr>
          </a:p>
        </p:txBody>
      </p:sp>
      <p:sp>
        <p:nvSpPr>
          <p:cNvPr id="32070" name="Line 59"/>
          <p:cNvSpPr>
            <a:spLocks noChangeShapeType="1"/>
          </p:cNvSpPr>
          <p:nvPr/>
        </p:nvSpPr>
        <p:spPr bwMode="auto">
          <a:xfrm flipV="1">
            <a:off x="3244170" y="2704420"/>
            <a:ext cx="0" cy="2574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1" name="Line 60"/>
          <p:cNvSpPr>
            <a:spLocks noChangeShapeType="1"/>
          </p:cNvSpPr>
          <p:nvPr/>
        </p:nvSpPr>
        <p:spPr bwMode="auto">
          <a:xfrm>
            <a:off x="3394983" y="2790599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2" name="Line 61"/>
          <p:cNvSpPr>
            <a:spLocks noChangeShapeType="1"/>
          </p:cNvSpPr>
          <p:nvPr/>
        </p:nvSpPr>
        <p:spPr bwMode="auto">
          <a:xfrm flipV="1">
            <a:off x="5284107" y="2360840"/>
            <a:ext cx="0" cy="429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3" name="Line 62"/>
          <p:cNvSpPr>
            <a:spLocks noChangeShapeType="1"/>
          </p:cNvSpPr>
          <p:nvPr/>
        </p:nvSpPr>
        <p:spPr bwMode="auto">
          <a:xfrm flipV="1">
            <a:off x="3394982" y="22757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4" name="Line 63"/>
          <p:cNvSpPr>
            <a:spLocks noChangeShapeType="1"/>
          </p:cNvSpPr>
          <p:nvPr/>
        </p:nvSpPr>
        <p:spPr bwMode="auto">
          <a:xfrm>
            <a:off x="3244170" y="2275795"/>
            <a:ext cx="0" cy="600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5" name="Line 64"/>
          <p:cNvSpPr>
            <a:spLocks noChangeShapeType="1"/>
          </p:cNvSpPr>
          <p:nvPr/>
        </p:nvSpPr>
        <p:spPr bwMode="auto">
          <a:xfrm>
            <a:off x="5436054" y="22757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6" name="Line 65"/>
          <p:cNvSpPr>
            <a:spLocks noChangeShapeType="1"/>
          </p:cNvSpPr>
          <p:nvPr/>
        </p:nvSpPr>
        <p:spPr bwMode="auto">
          <a:xfrm>
            <a:off x="5919108" y="2786063"/>
            <a:ext cx="34006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7" name="Line 66"/>
          <p:cNvSpPr>
            <a:spLocks noChangeShapeType="1"/>
          </p:cNvSpPr>
          <p:nvPr/>
        </p:nvSpPr>
        <p:spPr bwMode="auto">
          <a:xfrm>
            <a:off x="5436054" y="2961821"/>
            <a:ext cx="34006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8" name="Line 67"/>
          <p:cNvSpPr>
            <a:spLocks noChangeShapeType="1"/>
          </p:cNvSpPr>
          <p:nvPr/>
        </p:nvSpPr>
        <p:spPr bwMode="auto">
          <a:xfrm>
            <a:off x="5436054" y="2961822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79" name="Line 68"/>
          <p:cNvSpPr>
            <a:spLocks noChangeShapeType="1"/>
          </p:cNvSpPr>
          <p:nvPr/>
        </p:nvSpPr>
        <p:spPr bwMode="auto">
          <a:xfrm>
            <a:off x="5436054" y="5966732"/>
            <a:ext cx="24935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80" name="Line 69"/>
          <p:cNvSpPr>
            <a:spLocks noChangeShapeType="1"/>
          </p:cNvSpPr>
          <p:nvPr/>
        </p:nvSpPr>
        <p:spPr bwMode="auto">
          <a:xfrm>
            <a:off x="3093357" y="6225268"/>
            <a:ext cx="219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81" name="Line 70"/>
          <p:cNvSpPr>
            <a:spLocks noChangeShapeType="1"/>
          </p:cNvSpPr>
          <p:nvPr/>
        </p:nvSpPr>
        <p:spPr bwMode="auto">
          <a:xfrm>
            <a:off x="5284107" y="6225268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82" name="Line 71"/>
          <p:cNvSpPr>
            <a:spLocks noChangeShapeType="1"/>
          </p:cNvSpPr>
          <p:nvPr/>
        </p:nvSpPr>
        <p:spPr bwMode="auto">
          <a:xfrm>
            <a:off x="5510893" y="6225268"/>
            <a:ext cx="30230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83" name="Line 72"/>
          <p:cNvSpPr>
            <a:spLocks noChangeShapeType="1"/>
          </p:cNvSpPr>
          <p:nvPr/>
        </p:nvSpPr>
        <p:spPr bwMode="auto">
          <a:xfrm>
            <a:off x="5510893" y="6225268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084" name="Text Box 73"/>
          <p:cNvSpPr txBox="1">
            <a:spLocks noChangeArrowheads="1"/>
          </p:cNvSpPr>
          <p:nvPr/>
        </p:nvSpPr>
        <p:spPr bwMode="auto">
          <a:xfrm>
            <a:off x="5564188" y="2731634"/>
            <a:ext cx="1587500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Ул. </a:t>
            </a:r>
            <a:r>
              <a:rPr lang="ru-RU" sz="900" dirty="0" err="1">
                <a:latin typeface="Arial" pitchFamily="34" charset="0"/>
              </a:rPr>
              <a:t>Смоленка</a:t>
            </a:r>
            <a:endParaRPr lang="ru-RU" sz="900" dirty="0">
              <a:latin typeface="Arial" pitchFamily="34" charset="0"/>
            </a:endParaRPr>
          </a:p>
        </p:txBody>
      </p:sp>
      <p:sp>
        <p:nvSpPr>
          <p:cNvPr id="32085" name="Text Box 74"/>
          <p:cNvSpPr txBox="1">
            <a:spLocks noChangeArrowheads="1"/>
          </p:cNvSpPr>
          <p:nvPr/>
        </p:nvSpPr>
        <p:spPr bwMode="auto">
          <a:xfrm>
            <a:off x="2035402" y="5966732"/>
            <a:ext cx="1359580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Ул.Черниговка</a:t>
            </a:r>
          </a:p>
        </p:txBody>
      </p:sp>
      <p:sp>
        <p:nvSpPr>
          <p:cNvPr id="32086" name="Text Box 75"/>
          <p:cNvSpPr txBox="1">
            <a:spLocks noChangeArrowheads="1"/>
          </p:cNvSpPr>
          <p:nvPr/>
        </p:nvSpPr>
        <p:spPr bwMode="auto">
          <a:xfrm>
            <a:off x="5510893" y="5966732"/>
            <a:ext cx="128474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Ул. Орловка</a:t>
            </a:r>
          </a:p>
        </p:txBody>
      </p:sp>
      <p:sp>
        <p:nvSpPr>
          <p:cNvPr id="32087" name="Rectangle 76"/>
          <p:cNvSpPr>
            <a:spLocks noChangeArrowheads="1"/>
          </p:cNvSpPr>
          <p:nvPr/>
        </p:nvSpPr>
        <p:spPr bwMode="auto">
          <a:xfrm>
            <a:off x="3772581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88" name="Rectangle 77"/>
          <p:cNvSpPr>
            <a:spLocks noChangeArrowheads="1"/>
          </p:cNvSpPr>
          <p:nvPr/>
        </p:nvSpPr>
        <p:spPr bwMode="auto">
          <a:xfrm>
            <a:off x="828902" y="6269491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89" name="Rectangle 78"/>
          <p:cNvSpPr>
            <a:spLocks noChangeArrowheads="1"/>
          </p:cNvSpPr>
          <p:nvPr/>
        </p:nvSpPr>
        <p:spPr bwMode="auto">
          <a:xfrm>
            <a:off x="1209902" y="6269492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0" name="Rectangle 79"/>
          <p:cNvSpPr>
            <a:spLocks noChangeArrowheads="1"/>
          </p:cNvSpPr>
          <p:nvPr/>
        </p:nvSpPr>
        <p:spPr bwMode="auto">
          <a:xfrm rot="10650627">
            <a:off x="4075339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1" name="Rectangle 81"/>
          <p:cNvSpPr>
            <a:spLocks noChangeArrowheads="1"/>
          </p:cNvSpPr>
          <p:nvPr/>
        </p:nvSpPr>
        <p:spPr bwMode="auto">
          <a:xfrm rot="10800000">
            <a:off x="556759" y="6269492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2" name="Rectangle 82"/>
          <p:cNvSpPr>
            <a:spLocks noChangeArrowheads="1"/>
          </p:cNvSpPr>
          <p:nvPr/>
        </p:nvSpPr>
        <p:spPr bwMode="auto">
          <a:xfrm rot="10800000">
            <a:off x="937759" y="6269492"/>
            <a:ext cx="2177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3" name="Rectangle 83"/>
          <p:cNvSpPr>
            <a:spLocks noChangeArrowheads="1"/>
          </p:cNvSpPr>
          <p:nvPr/>
        </p:nvSpPr>
        <p:spPr bwMode="auto">
          <a:xfrm rot="10800000">
            <a:off x="1536473" y="6269492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4" name="Rectangle 85"/>
          <p:cNvSpPr>
            <a:spLocks noChangeArrowheads="1"/>
          </p:cNvSpPr>
          <p:nvPr/>
        </p:nvSpPr>
        <p:spPr bwMode="auto">
          <a:xfrm rot="10800000">
            <a:off x="2135188" y="6269492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5" name="Rectangle 86"/>
          <p:cNvSpPr>
            <a:spLocks noChangeArrowheads="1"/>
          </p:cNvSpPr>
          <p:nvPr/>
        </p:nvSpPr>
        <p:spPr bwMode="auto">
          <a:xfrm rot="10800000">
            <a:off x="1808616" y="6269492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6" name="Rectangle 88"/>
          <p:cNvSpPr>
            <a:spLocks noChangeArrowheads="1"/>
          </p:cNvSpPr>
          <p:nvPr/>
        </p:nvSpPr>
        <p:spPr bwMode="auto">
          <a:xfrm>
            <a:off x="1373188" y="6269492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7" name="Rectangle 89"/>
          <p:cNvSpPr>
            <a:spLocks noChangeArrowheads="1"/>
          </p:cNvSpPr>
          <p:nvPr/>
        </p:nvSpPr>
        <p:spPr bwMode="auto">
          <a:xfrm>
            <a:off x="2516188" y="6269492"/>
            <a:ext cx="1632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8" name="Rectangle 90"/>
          <p:cNvSpPr>
            <a:spLocks noChangeArrowheads="1"/>
          </p:cNvSpPr>
          <p:nvPr/>
        </p:nvSpPr>
        <p:spPr bwMode="auto">
          <a:xfrm>
            <a:off x="6115277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099" name="Rectangle 91"/>
          <p:cNvSpPr>
            <a:spLocks noChangeArrowheads="1"/>
          </p:cNvSpPr>
          <p:nvPr/>
        </p:nvSpPr>
        <p:spPr bwMode="auto">
          <a:xfrm>
            <a:off x="2788331" y="6269492"/>
            <a:ext cx="130401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0" name="Rectangle 92"/>
          <p:cNvSpPr>
            <a:spLocks noChangeArrowheads="1"/>
          </p:cNvSpPr>
          <p:nvPr/>
        </p:nvSpPr>
        <p:spPr bwMode="auto">
          <a:xfrm>
            <a:off x="3768045" y="6269492"/>
            <a:ext cx="130401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1" name="Rectangle 94"/>
          <p:cNvSpPr>
            <a:spLocks noChangeArrowheads="1"/>
          </p:cNvSpPr>
          <p:nvPr/>
        </p:nvSpPr>
        <p:spPr bwMode="auto">
          <a:xfrm>
            <a:off x="7249206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2" name="Rectangle 95"/>
          <p:cNvSpPr>
            <a:spLocks noChangeArrowheads="1"/>
          </p:cNvSpPr>
          <p:nvPr/>
        </p:nvSpPr>
        <p:spPr bwMode="auto">
          <a:xfrm>
            <a:off x="6795634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3" name="Rectangle 96"/>
          <p:cNvSpPr>
            <a:spLocks noChangeArrowheads="1"/>
          </p:cNvSpPr>
          <p:nvPr/>
        </p:nvSpPr>
        <p:spPr bwMode="auto">
          <a:xfrm>
            <a:off x="6040438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4" name="Rectangle 100"/>
          <p:cNvSpPr>
            <a:spLocks noChangeArrowheads="1"/>
          </p:cNvSpPr>
          <p:nvPr/>
        </p:nvSpPr>
        <p:spPr bwMode="auto">
          <a:xfrm rot="10650627">
            <a:off x="8231188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5" name="Rectangle 104"/>
          <p:cNvSpPr>
            <a:spLocks noChangeArrowheads="1"/>
          </p:cNvSpPr>
          <p:nvPr/>
        </p:nvSpPr>
        <p:spPr bwMode="auto">
          <a:xfrm>
            <a:off x="3873500" y="2186214"/>
            <a:ext cx="453571" cy="171224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6" name="Rectangle 105"/>
          <p:cNvSpPr>
            <a:spLocks noChangeArrowheads="1"/>
          </p:cNvSpPr>
          <p:nvPr/>
        </p:nvSpPr>
        <p:spPr bwMode="auto">
          <a:xfrm>
            <a:off x="3358697" y="1877786"/>
            <a:ext cx="453571" cy="205241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07" name="Text Box 108"/>
          <p:cNvSpPr txBox="1">
            <a:spLocks noChangeArrowheads="1"/>
          </p:cNvSpPr>
          <p:nvPr/>
        </p:nvSpPr>
        <p:spPr bwMode="auto">
          <a:xfrm>
            <a:off x="3770313" y="2186214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sp>
        <p:nvSpPr>
          <p:cNvPr id="32108" name="Text Box 109"/>
          <p:cNvSpPr txBox="1">
            <a:spLocks noChangeArrowheads="1"/>
          </p:cNvSpPr>
          <p:nvPr/>
        </p:nvSpPr>
        <p:spPr bwMode="auto">
          <a:xfrm>
            <a:off x="3256643" y="1826759"/>
            <a:ext cx="69283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РТМ</a:t>
            </a:r>
          </a:p>
        </p:txBody>
      </p:sp>
      <p:sp>
        <p:nvSpPr>
          <p:cNvPr id="32109" name="Rectangle 110"/>
          <p:cNvSpPr>
            <a:spLocks noChangeArrowheads="1"/>
          </p:cNvSpPr>
          <p:nvPr/>
        </p:nvSpPr>
        <p:spPr bwMode="auto">
          <a:xfrm rot="10800000">
            <a:off x="7400018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0" name="Rectangle 111"/>
          <p:cNvSpPr>
            <a:spLocks noChangeArrowheads="1"/>
          </p:cNvSpPr>
          <p:nvPr/>
        </p:nvSpPr>
        <p:spPr bwMode="auto">
          <a:xfrm rot="10800000">
            <a:off x="6946446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1" name="Rectangle 112"/>
          <p:cNvSpPr>
            <a:spLocks noChangeArrowheads="1"/>
          </p:cNvSpPr>
          <p:nvPr/>
        </p:nvSpPr>
        <p:spPr bwMode="auto">
          <a:xfrm rot="10800000">
            <a:off x="6494009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2" name="Rectangle 113"/>
          <p:cNvSpPr>
            <a:spLocks noChangeArrowheads="1"/>
          </p:cNvSpPr>
          <p:nvPr/>
        </p:nvSpPr>
        <p:spPr bwMode="auto">
          <a:xfrm rot="10800000">
            <a:off x="6191250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3" name="Rectangle 114"/>
          <p:cNvSpPr>
            <a:spLocks noChangeArrowheads="1"/>
          </p:cNvSpPr>
          <p:nvPr/>
        </p:nvSpPr>
        <p:spPr bwMode="auto">
          <a:xfrm rot="10800000">
            <a:off x="5737678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4" name="Rectangle 115"/>
          <p:cNvSpPr>
            <a:spLocks noChangeArrowheads="1"/>
          </p:cNvSpPr>
          <p:nvPr/>
        </p:nvSpPr>
        <p:spPr bwMode="auto">
          <a:xfrm rot="10800000">
            <a:off x="5436054" y="2619375"/>
            <a:ext cx="225652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5" name="Rectangle 116"/>
          <p:cNvSpPr>
            <a:spLocks noChangeArrowheads="1"/>
          </p:cNvSpPr>
          <p:nvPr/>
        </p:nvSpPr>
        <p:spPr bwMode="auto">
          <a:xfrm>
            <a:off x="6568849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6" name="Rectangle 117"/>
          <p:cNvSpPr>
            <a:spLocks noChangeArrowheads="1"/>
          </p:cNvSpPr>
          <p:nvPr/>
        </p:nvSpPr>
        <p:spPr bwMode="auto">
          <a:xfrm>
            <a:off x="7929563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7" name="Rectangle 118"/>
          <p:cNvSpPr>
            <a:spLocks noChangeArrowheads="1"/>
          </p:cNvSpPr>
          <p:nvPr/>
        </p:nvSpPr>
        <p:spPr bwMode="auto">
          <a:xfrm>
            <a:off x="7702777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8" name="Rectangle 119"/>
          <p:cNvSpPr>
            <a:spLocks noChangeArrowheads="1"/>
          </p:cNvSpPr>
          <p:nvPr/>
        </p:nvSpPr>
        <p:spPr bwMode="auto">
          <a:xfrm rot="10800000">
            <a:off x="4302125" y="3048000"/>
            <a:ext cx="391206" cy="64634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19" name="Rectangle 120"/>
          <p:cNvSpPr>
            <a:spLocks noChangeArrowheads="1"/>
          </p:cNvSpPr>
          <p:nvPr/>
        </p:nvSpPr>
        <p:spPr bwMode="auto">
          <a:xfrm rot="10800000">
            <a:off x="5813652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0" name="Rectangle 121"/>
          <p:cNvSpPr>
            <a:spLocks noChangeArrowheads="1"/>
          </p:cNvSpPr>
          <p:nvPr/>
        </p:nvSpPr>
        <p:spPr bwMode="auto">
          <a:xfrm rot="10800000">
            <a:off x="792956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1" name="Rectangle 122"/>
          <p:cNvSpPr>
            <a:spLocks noChangeArrowheads="1"/>
          </p:cNvSpPr>
          <p:nvPr/>
        </p:nvSpPr>
        <p:spPr bwMode="auto">
          <a:xfrm rot="10800000">
            <a:off x="762680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2" name="Rectangle 123"/>
          <p:cNvSpPr>
            <a:spLocks noChangeArrowheads="1"/>
          </p:cNvSpPr>
          <p:nvPr/>
        </p:nvSpPr>
        <p:spPr bwMode="auto">
          <a:xfrm rot="10800000">
            <a:off x="7173232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3" name="Rectangle 124"/>
          <p:cNvSpPr>
            <a:spLocks noChangeArrowheads="1"/>
          </p:cNvSpPr>
          <p:nvPr/>
        </p:nvSpPr>
        <p:spPr bwMode="auto">
          <a:xfrm rot="10800000">
            <a:off x="626722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4" name="Rectangle 125"/>
          <p:cNvSpPr>
            <a:spLocks noChangeArrowheads="1"/>
          </p:cNvSpPr>
          <p:nvPr/>
        </p:nvSpPr>
        <p:spPr bwMode="auto">
          <a:xfrm rot="10800000">
            <a:off x="5813652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5" name="Rectangle 126"/>
          <p:cNvSpPr>
            <a:spLocks noChangeArrowheads="1"/>
          </p:cNvSpPr>
          <p:nvPr/>
        </p:nvSpPr>
        <p:spPr bwMode="auto">
          <a:xfrm rot="10800000">
            <a:off x="551089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6" name="Rectangle 128"/>
          <p:cNvSpPr>
            <a:spLocks noChangeArrowheads="1"/>
          </p:cNvSpPr>
          <p:nvPr/>
        </p:nvSpPr>
        <p:spPr bwMode="auto">
          <a:xfrm>
            <a:off x="7475991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7" name="Rectangle 130"/>
          <p:cNvSpPr>
            <a:spLocks noChangeArrowheads="1"/>
          </p:cNvSpPr>
          <p:nvPr/>
        </p:nvSpPr>
        <p:spPr bwMode="auto">
          <a:xfrm>
            <a:off x="6871608" y="3048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8" name="Rectangle 131"/>
          <p:cNvSpPr>
            <a:spLocks noChangeArrowheads="1"/>
          </p:cNvSpPr>
          <p:nvPr/>
        </p:nvSpPr>
        <p:spPr bwMode="auto">
          <a:xfrm>
            <a:off x="6720795" y="3048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29" name="Rectangle 132"/>
          <p:cNvSpPr>
            <a:spLocks noChangeArrowheads="1"/>
          </p:cNvSpPr>
          <p:nvPr/>
        </p:nvSpPr>
        <p:spPr bwMode="auto">
          <a:xfrm flipH="1">
            <a:off x="7022420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0" name="Rectangle 133"/>
          <p:cNvSpPr>
            <a:spLocks noChangeArrowheads="1"/>
          </p:cNvSpPr>
          <p:nvPr/>
        </p:nvSpPr>
        <p:spPr bwMode="auto">
          <a:xfrm>
            <a:off x="6267224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1" name="Rectangle 134"/>
          <p:cNvSpPr>
            <a:spLocks noChangeArrowheads="1"/>
          </p:cNvSpPr>
          <p:nvPr/>
        </p:nvSpPr>
        <p:spPr bwMode="auto">
          <a:xfrm>
            <a:off x="6115277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2" name="Rectangle 135"/>
          <p:cNvSpPr>
            <a:spLocks noChangeArrowheads="1"/>
          </p:cNvSpPr>
          <p:nvPr/>
        </p:nvSpPr>
        <p:spPr bwMode="auto">
          <a:xfrm>
            <a:off x="5661706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3" name="Rectangle 136"/>
          <p:cNvSpPr>
            <a:spLocks noChangeArrowheads="1"/>
          </p:cNvSpPr>
          <p:nvPr/>
        </p:nvSpPr>
        <p:spPr bwMode="auto">
          <a:xfrm>
            <a:off x="5510893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4" name="Rectangle 137"/>
          <p:cNvSpPr>
            <a:spLocks noChangeArrowheads="1"/>
          </p:cNvSpPr>
          <p:nvPr/>
        </p:nvSpPr>
        <p:spPr bwMode="auto">
          <a:xfrm rot="10800000">
            <a:off x="7475991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5" name="Rectangle 138"/>
          <p:cNvSpPr>
            <a:spLocks noChangeArrowheads="1"/>
          </p:cNvSpPr>
          <p:nvPr/>
        </p:nvSpPr>
        <p:spPr bwMode="auto">
          <a:xfrm rot="10800000">
            <a:off x="7173232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6" name="Rectangle 139"/>
          <p:cNvSpPr>
            <a:spLocks noChangeArrowheads="1"/>
          </p:cNvSpPr>
          <p:nvPr/>
        </p:nvSpPr>
        <p:spPr bwMode="auto">
          <a:xfrm rot="10800000">
            <a:off x="6720795" y="5795509"/>
            <a:ext cx="225651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7" name="Rectangle 140"/>
          <p:cNvSpPr>
            <a:spLocks noChangeArrowheads="1"/>
          </p:cNvSpPr>
          <p:nvPr/>
        </p:nvSpPr>
        <p:spPr bwMode="auto">
          <a:xfrm rot="10800000">
            <a:off x="6418036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8" name="Rectangle 141"/>
          <p:cNvSpPr>
            <a:spLocks noChangeArrowheads="1"/>
          </p:cNvSpPr>
          <p:nvPr/>
        </p:nvSpPr>
        <p:spPr bwMode="auto">
          <a:xfrm rot="10650627">
            <a:off x="6568848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39" name="Rectangle 142"/>
          <p:cNvSpPr>
            <a:spLocks noChangeArrowheads="1"/>
          </p:cNvSpPr>
          <p:nvPr/>
        </p:nvSpPr>
        <p:spPr bwMode="auto">
          <a:xfrm rot="10650627">
            <a:off x="626722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0" name="Rectangle 143"/>
          <p:cNvSpPr>
            <a:spLocks noChangeArrowheads="1"/>
          </p:cNvSpPr>
          <p:nvPr/>
        </p:nvSpPr>
        <p:spPr bwMode="auto">
          <a:xfrm rot="10650627">
            <a:off x="5964464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1" name="Rectangle 144"/>
          <p:cNvSpPr>
            <a:spLocks noChangeArrowheads="1"/>
          </p:cNvSpPr>
          <p:nvPr/>
        </p:nvSpPr>
        <p:spPr bwMode="auto">
          <a:xfrm rot="10650627">
            <a:off x="551089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2" name="Rectangle 147"/>
          <p:cNvSpPr>
            <a:spLocks noChangeArrowheads="1"/>
          </p:cNvSpPr>
          <p:nvPr/>
        </p:nvSpPr>
        <p:spPr bwMode="auto">
          <a:xfrm>
            <a:off x="7778751" y="6310313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3" name="Rectangle 148"/>
          <p:cNvSpPr>
            <a:spLocks noChangeArrowheads="1"/>
          </p:cNvSpPr>
          <p:nvPr/>
        </p:nvSpPr>
        <p:spPr bwMode="auto">
          <a:xfrm>
            <a:off x="5813653" y="6310313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4" name="Rectangle 149"/>
          <p:cNvSpPr>
            <a:spLocks noChangeArrowheads="1"/>
          </p:cNvSpPr>
          <p:nvPr/>
        </p:nvSpPr>
        <p:spPr bwMode="auto">
          <a:xfrm rot="10650627">
            <a:off x="792956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5" name="Rectangle 150"/>
          <p:cNvSpPr>
            <a:spLocks noChangeArrowheads="1"/>
          </p:cNvSpPr>
          <p:nvPr/>
        </p:nvSpPr>
        <p:spPr bwMode="auto">
          <a:xfrm rot="10650627">
            <a:off x="7475991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6" name="Rectangle 151"/>
          <p:cNvSpPr>
            <a:spLocks noChangeArrowheads="1"/>
          </p:cNvSpPr>
          <p:nvPr/>
        </p:nvSpPr>
        <p:spPr bwMode="auto">
          <a:xfrm rot="10650627">
            <a:off x="7173232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7" name="Rectangle 152"/>
          <p:cNvSpPr>
            <a:spLocks noChangeArrowheads="1"/>
          </p:cNvSpPr>
          <p:nvPr/>
        </p:nvSpPr>
        <p:spPr bwMode="auto">
          <a:xfrm rot="10650627">
            <a:off x="6871607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8" name="Rectangle 158"/>
          <p:cNvSpPr>
            <a:spLocks noChangeArrowheads="1"/>
          </p:cNvSpPr>
          <p:nvPr/>
        </p:nvSpPr>
        <p:spPr bwMode="auto">
          <a:xfrm>
            <a:off x="4366760" y="3602492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49" name="Rectangle 159"/>
          <p:cNvSpPr>
            <a:spLocks noChangeArrowheads="1"/>
          </p:cNvSpPr>
          <p:nvPr/>
        </p:nvSpPr>
        <p:spPr bwMode="auto">
          <a:xfrm>
            <a:off x="4693331" y="3602492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50" name="Rectangle 160"/>
          <p:cNvSpPr>
            <a:spLocks noChangeArrowheads="1"/>
          </p:cNvSpPr>
          <p:nvPr/>
        </p:nvSpPr>
        <p:spPr bwMode="auto">
          <a:xfrm rot="10800000">
            <a:off x="4856616" y="3058206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51" name="Rectangle 161"/>
          <p:cNvSpPr>
            <a:spLocks noChangeArrowheads="1"/>
          </p:cNvSpPr>
          <p:nvPr/>
        </p:nvSpPr>
        <p:spPr bwMode="auto">
          <a:xfrm rot="5400000">
            <a:off x="4372430" y="3161393"/>
            <a:ext cx="257401" cy="377598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152" name="Text Box 163"/>
          <p:cNvSpPr txBox="1">
            <a:spLocks noChangeArrowheads="1"/>
          </p:cNvSpPr>
          <p:nvPr/>
        </p:nvSpPr>
        <p:spPr bwMode="auto">
          <a:xfrm>
            <a:off x="4366759" y="3765777"/>
            <a:ext cx="692830" cy="3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dirty="0">
                <a:latin typeface="Arial" pitchFamily="34" charset="0"/>
              </a:rPr>
              <a:t>ТОК</a:t>
            </a:r>
          </a:p>
        </p:txBody>
      </p:sp>
      <p:cxnSp>
        <p:nvCxnSpPr>
          <p:cNvPr id="32153" name="AutoShape 166"/>
          <p:cNvCxnSpPr>
            <a:cxnSpLocks noChangeShapeType="1"/>
            <a:stCxn id="32069" idx="0"/>
            <a:endCxn id="32069" idx="0"/>
          </p:cNvCxnSpPr>
          <p:nvPr/>
        </p:nvCxnSpPr>
        <p:spPr bwMode="auto">
          <a:xfrm>
            <a:off x="3278188" y="3822474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54" name="AutoShape 167"/>
          <p:cNvCxnSpPr>
            <a:cxnSpLocks noChangeShapeType="1"/>
            <a:stCxn id="32092" idx="2"/>
            <a:endCxn id="32092" idx="0"/>
          </p:cNvCxnSpPr>
          <p:nvPr/>
        </p:nvCxnSpPr>
        <p:spPr bwMode="auto">
          <a:xfrm>
            <a:off x="1046616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2155" name="AutoShape 168"/>
          <p:cNvCxnSpPr>
            <a:cxnSpLocks noChangeShapeType="1"/>
            <a:stCxn id="32093" idx="2"/>
            <a:endCxn id="32093" idx="0"/>
          </p:cNvCxnSpPr>
          <p:nvPr/>
        </p:nvCxnSpPr>
        <p:spPr bwMode="auto">
          <a:xfrm>
            <a:off x="1649866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2156" name="AutoShape 169"/>
          <p:cNvCxnSpPr>
            <a:cxnSpLocks noChangeShapeType="1"/>
            <a:stCxn id="32095" idx="2"/>
            <a:endCxn id="32095" idx="0"/>
          </p:cNvCxnSpPr>
          <p:nvPr/>
        </p:nvCxnSpPr>
        <p:spPr bwMode="auto">
          <a:xfrm>
            <a:off x="1944688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2157" name="AutoShape 170"/>
          <p:cNvCxnSpPr>
            <a:cxnSpLocks noChangeShapeType="1"/>
            <a:stCxn id="32094" idx="2"/>
            <a:endCxn id="32094" idx="0"/>
          </p:cNvCxnSpPr>
          <p:nvPr/>
        </p:nvCxnSpPr>
        <p:spPr bwMode="auto">
          <a:xfrm>
            <a:off x="2271259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2158" name="AutoShape 171"/>
          <p:cNvCxnSpPr>
            <a:cxnSpLocks noChangeShapeType="1"/>
            <a:stCxn id="32091" idx="2"/>
            <a:endCxn id="32091" idx="0"/>
          </p:cNvCxnSpPr>
          <p:nvPr/>
        </p:nvCxnSpPr>
        <p:spPr bwMode="auto">
          <a:xfrm>
            <a:off x="670152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2159" name="AutoShape 172"/>
          <p:cNvCxnSpPr>
            <a:cxnSpLocks noChangeShapeType="1"/>
            <a:stCxn id="32036" idx="0"/>
            <a:endCxn id="32036" idx="2"/>
          </p:cNvCxnSpPr>
          <p:nvPr/>
        </p:nvCxnSpPr>
        <p:spPr bwMode="auto">
          <a:xfrm>
            <a:off x="977446" y="5795509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60" name="AutoShape 173"/>
          <p:cNvCxnSpPr>
            <a:cxnSpLocks noChangeShapeType="1"/>
            <a:stCxn id="32037" idx="0"/>
            <a:endCxn id="32037" idx="2"/>
          </p:cNvCxnSpPr>
          <p:nvPr/>
        </p:nvCxnSpPr>
        <p:spPr bwMode="auto">
          <a:xfrm>
            <a:off x="598714" y="5795509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61" name="AutoShape 174"/>
          <p:cNvCxnSpPr>
            <a:cxnSpLocks noChangeShapeType="1"/>
            <a:stCxn id="32035" idx="0"/>
            <a:endCxn id="32035" idx="2"/>
          </p:cNvCxnSpPr>
          <p:nvPr/>
        </p:nvCxnSpPr>
        <p:spPr bwMode="auto">
          <a:xfrm>
            <a:off x="135504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62" name="AutoShape 175"/>
          <p:cNvCxnSpPr>
            <a:cxnSpLocks noChangeShapeType="1"/>
            <a:stCxn id="32042" idx="0"/>
            <a:endCxn id="32042" idx="2"/>
          </p:cNvCxnSpPr>
          <p:nvPr/>
        </p:nvCxnSpPr>
        <p:spPr bwMode="auto">
          <a:xfrm>
            <a:off x="1581831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63" name="AutoShape 176"/>
          <p:cNvCxnSpPr>
            <a:cxnSpLocks noChangeShapeType="1"/>
            <a:stCxn id="32041" idx="0"/>
            <a:endCxn id="32041" idx="0"/>
          </p:cNvCxnSpPr>
          <p:nvPr/>
        </p:nvCxnSpPr>
        <p:spPr bwMode="auto">
          <a:xfrm>
            <a:off x="1808616" y="579550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64" name="AutoShape 177"/>
          <p:cNvCxnSpPr>
            <a:cxnSpLocks noChangeShapeType="1"/>
            <a:stCxn id="32041" idx="0"/>
            <a:endCxn id="32041" idx="2"/>
          </p:cNvCxnSpPr>
          <p:nvPr/>
        </p:nvCxnSpPr>
        <p:spPr bwMode="auto">
          <a:xfrm>
            <a:off x="1808616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65" name="AutoShape 178"/>
          <p:cNvCxnSpPr>
            <a:cxnSpLocks noChangeShapeType="1"/>
            <a:stCxn id="32040" idx="0"/>
            <a:endCxn id="32040" idx="2"/>
          </p:cNvCxnSpPr>
          <p:nvPr/>
        </p:nvCxnSpPr>
        <p:spPr bwMode="auto">
          <a:xfrm>
            <a:off x="2337027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66" name="AutoShape 179"/>
          <p:cNvCxnSpPr>
            <a:cxnSpLocks noChangeShapeType="1"/>
          </p:cNvCxnSpPr>
          <p:nvPr/>
        </p:nvCxnSpPr>
        <p:spPr bwMode="auto">
          <a:xfrm>
            <a:off x="3354161" y="631031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67" name="AutoShape 182"/>
          <p:cNvCxnSpPr>
            <a:cxnSpLocks noChangeShapeType="1"/>
          </p:cNvCxnSpPr>
          <p:nvPr/>
        </p:nvCxnSpPr>
        <p:spPr bwMode="auto">
          <a:xfrm>
            <a:off x="4679724" y="638742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68" name="AutoShape 183"/>
          <p:cNvCxnSpPr>
            <a:cxnSpLocks noChangeShapeType="1"/>
            <a:stCxn id="32033" idx="2"/>
            <a:endCxn id="32033" idx="0"/>
          </p:cNvCxnSpPr>
          <p:nvPr/>
        </p:nvCxnSpPr>
        <p:spPr bwMode="auto">
          <a:xfrm>
            <a:off x="3093358" y="4894036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69" name="AutoShape 185"/>
          <p:cNvCxnSpPr>
            <a:cxnSpLocks noChangeShapeType="1"/>
            <a:stCxn id="32055" idx="2"/>
            <a:endCxn id="32055" idx="0"/>
          </p:cNvCxnSpPr>
          <p:nvPr/>
        </p:nvCxnSpPr>
        <p:spPr bwMode="auto">
          <a:xfrm>
            <a:off x="3495903" y="4663849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0" name="AutoShape 186"/>
          <p:cNvCxnSpPr>
            <a:cxnSpLocks noChangeShapeType="1"/>
            <a:stCxn id="32054" idx="2"/>
            <a:endCxn id="32054" idx="0"/>
          </p:cNvCxnSpPr>
          <p:nvPr/>
        </p:nvCxnSpPr>
        <p:spPr bwMode="auto">
          <a:xfrm>
            <a:off x="3495903" y="4881563"/>
            <a:ext cx="74839" cy="0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2171" name="AutoShape 187"/>
          <p:cNvCxnSpPr>
            <a:cxnSpLocks noChangeShapeType="1"/>
            <a:stCxn id="32056" idx="2"/>
            <a:endCxn id="32056" idx="0"/>
          </p:cNvCxnSpPr>
          <p:nvPr/>
        </p:nvCxnSpPr>
        <p:spPr bwMode="auto">
          <a:xfrm>
            <a:off x="3495903" y="4255634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2" name="AutoShape 188"/>
          <p:cNvCxnSpPr>
            <a:cxnSpLocks noChangeShapeType="1"/>
            <a:stCxn id="32057" idx="2"/>
            <a:endCxn id="32057" idx="0"/>
          </p:cNvCxnSpPr>
          <p:nvPr/>
        </p:nvCxnSpPr>
        <p:spPr bwMode="auto">
          <a:xfrm>
            <a:off x="3495903" y="3820206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3" name="AutoShape 189"/>
          <p:cNvCxnSpPr>
            <a:cxnSpLocks noChangeShapeType="1"/>
            <a:stCxn id="32058" idx="2"/>
            <a:endCxn id="32058" idx="0"/>
          </p:cNvCxnSpPr>
          <p:nvPr/>
        </p:nvCxnSpPr>
        <p:spPr bwMode="auto">
          <a:xfrm>
            <a:off x="3495903" y="3365500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74" name="AutoShape 190"/>
          <p:cNvCxnSpPr>
            <a:cxnSpLocks noChangeShapeType="1"/>
            <a:stCxn id="32059" idx="2"/>
            <a:endCxn id="32059" idx="0"/>
          </p:cNvCxnSpPr>
          <p:nvPr/>
        </p:nvCxnSpPr>
        <p:spPr bwMode="auto">
          <a:xfrm>
            <a:off x="3497036" y="3101295"/>
            <a:ext cx="74839" cy="0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2175" name="AutoShape 192"/>
          <p:cNvCxnSpPr>
            <a:cxnSpLocks noChangeShapeType="1"/>
            <a:stCxn id="32090" idx="2"/>
            <a:endCxn id="32090" idx="0"/>
          </p:cNvCxnSpPr>
          <p:nvPr/>
        </p:nvCxnSpPr>
        <p:spPr bwMode="auto">
          <a:xfrm>
            <a:off x="4185331" y="2619375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6" name="AutoShape 193"/>
          <p:cNvCxnSpPr>
            <a:cxnSpLocks noChangeShapeType="1"/>
            <a:stCxn id="32060" idx="2"/>
            <a:endCxn id="32060" idx="0"/>
          </p:cNvCxnSpPr>
          <p:nvPr/>
        </p:nvCxnSpPr>
        <p:spPr bwMode="auto">
          <a:xfrm>
            <a:off x="4869089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7" name="AutoShape 194"/>
          <p:cNvCxnSpPr>
            <a:cxnSpLocks noChangeShapeType="1"/>
            <a:stCxn id="32069" idx="0"/>
            <a:endCxn id="32069" idx="0"/>
          </p:cNvCxnSpPr>
          <p:nvPr/>
        </p:nvCxnSpPr>
        <p:spPr bwMode="auto">
          <a:xfrm>
            <a:off x="3278188" y="3822474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78" name="AutoShape 195"/>
          <p:cNvCxnSpPr>
            <a:cxnSpLocks noChangeShapeType="1"/>
            <a:stCxn id="32114" idx="2"/>
            <a:endCxn id="32114" idx="0"/>
          </p:cNvCxnSpPr>
          <p:nvPr/>
        </p:nvCxnSpPr>
        <p:spPr bwMode="auto">
          <a:xfrm>
            <a:off x="5549446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79" name="AutoShape 196"/>
          <p:cNvCxnSpPr>
            <a:cxnSpLocks noChangeShapeType="1"/>
            <a:stCxn id="32113" idx="2"/>
            <a:endCxn id="32113" idx="2"/>
          </p:cNvCxnSpPr>
          <p:nvPr/>
        </p:nvCxnSpPr>
        <p:spPr bwMode="auto">
          <a:xfrm>
            <a:off x="5851071" y="2619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80" name="AutoShape 197"/>
          <p:cNvCxnSpPr>
            <a:cxnSpLocks noChangeShapeType="1"/>
            <a:stCxn id="32113" idx="2"/>
            <a:endCxn id="32113" idx="2"/>
          </p:cNvCxnSpPr>
          <p:nvPr/>
        </p:nvCxnSpPr>
        <p:spPr bwMode="auto">
          <a:xfrm>
            <a:off x="5851071" y="2619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181" name="AutoShape 198"/>
          <p:cNvCxnSpPr>
            <a:cxnSpLocks noChangeShapeType="1"/>
            <a:stCxn id="32113" idx="2"/>
            <a:endCxn id="32113" idx="0"/>
          </p:cNvCxnSpPr>
          <p:nvPr/>
        </p:nvCxnSpPr>
        <p:spPr bwMode="auto">
          <a:xfrm>
            <a:off x="5851071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2" name="AutoShape 199"/>
          <p:cNvCxnSpPr>
            <a:cxnSpLocks noChangeShapeType="1"/>
            <a:stCxn id="32112" idx="2"/>
            <a:endCxn id="32112" idx="0"/>
          </p:cNvCxnSpPr>
          <p:nvPr/>
        </p:nvCxnSpPr>
        <p:spPr bwMode="auto">
          <a:xfrm>
            <a:off x="6304643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3" name="AutoShape 200"/>
          <p:cNvCxnSpPr>
            <a:cxnSpLocks noChangeShapeType="1"/>
            <a:stCxn id="32111" idx="2"/>
            <a:endCxn id="32111" idx="0"/>
          </p:cNvCxnSpPr>
          <p:nvPr/>
        </p:nvCxnSpPr>
        <p:spPr bwMode="auto">
          <a:xfrm>
            <a:off x="6607402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4" name="AutoShape 201"/>
          <p:cNvCxnSpPr>
            <a:cxnSpLocks noChangeShapeType="1"/>
            <a:stCxn id="32110" idx="2"/>
            <a:endCxn id="32110" idx="0"/>
          </p:cNvCxnSpPr>
          <p:nvPr/>
        </p:nvCxnSpPr>
        <p:spPr bwMode="auto">
          <a:xfrm>
            <a:off x="7059839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5" name="AutoShape 202"/>
          <p:cNvCxnSpPr>
            <a:cxnSpLocks noChangeShapeType="1"/>
            <a:stCxn id="32109" idx="2"/>
            <a:endCxn id="32109" idx="0"/>
          </p:cNvCxnSpPr>
          <p:nvPr/>
        </p:nvCxnSpPr>
        <p:spPr bwMode="auto">
          <a:xfrm>
            <a:off x="7513411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6" name="AutoShape 203"/>
          <p:cNvCxnSpPr>
            <a:cxnSpLocks noChangeShapeType="1"/>
            <a:stCxn id="32120" idx="2"/>
            <a:endCxn id="32120" idx="0"/>
          </p:cNvCxnSpPr>
          <p:nvPr/>
        </p:nvCxnSpPr>
        <p:spPr bwMode="auto">
          <a:xfrm>
            <a:off x="804295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7" name="AutoShape 204"/>
          <p:cNvCxnSpPr>
            <a:cxnSpLocks noChangeShapeType="1"/>
            <a:stCxn id="32121" idx="2"/>
            <a:endCxn id="32121" idx="0"/>
          </p:cNvCxnSpPr>
          <p:nvPr/>
        </p:nvCxnSpPr>
        <p:spPr bwMode="auto">
          <a:xfrm>
            <a:off x="774019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88" name="AutoShape 205"/>
          <p:cNvCxnSpPr>
            <a:cxnSpLocks noChangeShapeType="1"/>
            <a:stCxn id="32122" idx="2"/>
            <a:endCxn id="32122" idx="0"/>
          </p:cNvCxnSpPr>
          <p:nvPr/>
        </p:nvCxnSpPr>
        <p:spPr bwMode="auto">
          <a:xfrm>
            <a:off x="7286625" y="3048000"/>
            <a:ext cx="0" cy="86179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2189" name="AutoShape 206"/>
          <p:cNvCxnSpPr>
            <a:cxnSpLocks noChangeShapeType="1"/>
            <a:stCxn id="32123" idx="2"/>
            <a:endCxn id="32123" idx="0"/>
          </p:cNvCxnSpPr>
          <p:nvPr/>
        </p:nvCxnSpPr>
        <p:spPr bwMode="auto">
          <a:xfrm>
            <a:off x="638061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0" name="AutoShape 207"/>
          <p:cNvCxnSpPr>
            <a:cxnSpLocks noChangeShapeType="1"/>
            <a:stCxn id="32124" idx="2"/>
            <a:endCxn id="32124" idx="0"/>
          </p:cNvCxnSpPr>
          <p:nvPr/>
        </p:nvCxnSpPr>
        <p:spPr bwMode="auto">
          <a:xfrm>
            <a:off x="5927045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1" name="AutoShape 208"/>
          <p:cNvCxnSpPr>
            <a:cxnSpLocks noChangeShapeType="1"/>
            <a:stCxn id="32125" idx="2"/>
            <a:endCxn id="32125" idx="0"/>
          </p:cNvCxnSpPr>
          <p:nvPr/>
        </p:nvCxnSpPr>
        <p:spPr bwMode="auto">
          <a:xfrm>
            <a:off x="562428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2" name="AutoShape 209"/>
          <p:cNvCxnSpPr>
            <a:cxnSpLocks noChangeShapeType="1"/>
            <a:stCxn id="32104" idx="2"/>
            <a:endCxn id="32104" idx="0"/>
          </p:cNvCxnSpPr>
          <p:nvPr/>
        </p:nvCxnSpPr>
        <p:spPr bwMode="auto">
          <a:xfrm>
            <a:off x="8342313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3" name="AutoShape 210"/>
          <p:cNvCxnSpPr>
            <a:cxnSpLocks noChangeShapeType="1"/>
            <a:stCxn id="32144" idx="2"/>
            <a:endCxn id="32144" idx="0"/>
          </p:cNvCxnSpPr>
          <p:nvPr/>
        </p:nvCxnSpPr>
        <p:spPr bwMode="auto">
          <a:xfrm>
            <a:off x="8039553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4" name="AutoShape 211"/>
          <p:cNvCxnSpPr>
            <a:cxnSpLocks noChangeShapeType="1"/>
            <a:stCxn id="32145" idx="2"/>
            <a:endCxn id="32145" idx="0"/>
          </p:cNvCxnSpPr>
          <p:nvPr/>
        </p:nvCxnSpPr>
        <p:spPr bwMode="auto">
          <a:xfrm>
            <a:off x="7585982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5" name="AutoShape 212"/>
          <p:cNvCxnSpPr>
            <a:cxnSpLocks noChangeShapeType="1"/>
            <a:stCxn id="32141" idx="2"/>
            <a:endCxn id="32141" idx="0"/>
          </p:cNvCxnSpPr>
          <p:nvPr/>
        </p:nvCxnSpPr>
        <p:spPr bwMode="auto">
          <a:xfrm>
            <a:off x="5620885" y="6310313"/>
            <a:ext cx="5669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96" name="AutoShape 213"/>
          <p:cNvCxnSpPr>
            <a:cxnSpLocks noChangeShapeType="1"/>
            <a:stCxn id="32140" idx="2"/>
            <a:endCxn id="32140" idx="0"/>
          </p:cNvCxnSpPr>
          <p:nvPr/>
        </p:nvCxnSpPr>
        <p:spPr bwMode="auto">
          <a:xfrm>
            <a:off x="6074456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197" name="AutoShape 214"/>
          <p:cNvCxnSpPr>
            <a:cxnSpLocks noChangeShapeType="1"/>
            <a:stCxn id="32139" idx="2"/>
            <a:endCxn id="32139" idx="0"/>
          </p:cNvCxnSpPr>
          <p:nvPr/>
        </p:nvCxnSpPr>
        <p:spPr bwMode="auto">
          <a:xfrm>
            <a:off x="6377214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8" name="AutoShape 215"/>
          <p:cNvCxnSpPr>
            <a:cxnSpLocks noChangeShapeType="1"/>
            <a:stCxn id="32138" idx="2"/>
            <a:endCxn id="32138" idx="0"/>
          </p:cNvCxnSpPr>
          <p:nvPr/>
        </p:nvCxnSpPr>
        <p:spPr bwMode="auto">
          <a:xfrm>
            <a:off x="6678839" y="6310313"/>
            <a:ext cx="5670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2199" name="AutoShape 216"/>
          <p:cNvCxnSpPr>
            <a:cxnSpLocks noChangeShapeType="1"/>
            <a:stCxn id="32147" idx="2"/>
            <a:endCxn id="32147" idx="0"/>
          </p:cNvCxnSpPr>
          <p:nvPr/>
        </p:nvCxnSpPr>
        <p:spPr bwMode="auto">
          <a:xfrm>
            <a:off x="6981598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00" name="AutoShape 217"/>
          <p:cNvCxnSpPr>
            <a:cxnSpLocks noChangeShapeType="1"/>
            <a:stCxn id="32146" idx="2"/>
            <a:endCxn id="32146" idx="0"/>
          </p:cNvCxnSpPr>
          <p:nvPr/>
        </p:nvCxnSpPr>
        <p:spPr bwMode="auto">
          <a:xfrm>
            <a:off x="7284357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01" name="AutoShape 218"/>
          <p:cNvCxnSpPr>
            <a:cxnSpLocks noChangeShapeType="1"/>
            <a:stCxn id="32119" idx="2"/>
            <a:endCxn id="32119" idx="0"/>
          </p:cNvCxnSpPr>
          <p:nvPr/>
        </p:nvCxnSpPr>
        <p:spPr bwMode="auto">
          <a:xfrm>
            <a:off x="592704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02" name="AutoShape 219"/>
          <p:cNvCxnSpPr>
            <a:cxnSpLocks noChangeShapeType="1"/>
            <a:stCxn id="32137" idx="2"/>
            <a:endCxn id="32137" idx="2"/>
          </p:cNvCxnSpPr>
          <p:nvPr/>
        </p:nvCxnSpPr>
        <p:spPr bwMode="auto">
          <a:xfrm>
            <a:off x="6531429" y="579550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203" name="AutoShape 220"/>
          <p:cNvCxnSpPr>
            <a:cxnSpLocks noChangeShapeType="1"/>
          </p:cNvCxnSpPr>
          <p:nvPr/>
        </p:nvCxnSpPr>
        <p:spPr bwMode="auto">
          <a:xfrm>
            <a:off x="6644821" y="5795509"/>
            <a:ext cx="0" cy="861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204" name="AutoShape 221"/>
          <p:cNvCxnSpPr>
            <a:cxnSpLocks noChangeShapeType="1"/>
            <a:stCxn id="32136" idx="2"/>
            <a:endCxn id="32136" idx="0"/>
          </p:cNvCxnSpPr>
          <p:nvPr/>
        </p:nvCxnSpPr>
        <p:spPr bwMode="auto">
          <a:xfrm>
            <a:off x="6833054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05" name="AutoShape 222"/>
          <p:cNvCxnSpPr>
            <a:cxnSpLocks noChangeShapeType="1"/>
            <a:stCxn id="32135" idx="2"/>
            <a:endCxn id="32135" idx="0"/>
          </p:cNvCxnSpPr>
          <p:nvPr/>
        </p:nvCxnSpPr>
        <p:spPr bwMode="auto">
          <a:xfrm>
            <a:off x="728662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06" name="AutoShape 223"/>
          <p:cNvCxnSpPr>
            <a:cxnSpLocks noChangeShapeType="1"/>
            <a:stCxn id="32134" idx="2"/>
            <a:endCxn id="32134" idx="0"/>
          </p:cNvCxnSpPr>
          <p:nvPr/>
        </p:nvCxnSpPr>
        <p:spPr bwMode="auto">
          <a:xfrm>
            <a:off x="7589384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sp>
        <p:nvSpPr>
          <p:cNvPr id="32211" name="Rectangle 228"/>
          <p:cNvSpPr>
            <a:spLocks noChangeArrowheads="1"/>
          </p:cNvSpPr>
          <p:nvPr/>
        </p:nvSpPr>
        <p:spPr bwMode="auto">
          <a:xfrm>
            <a:off x="7929563" y="433614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2" name="Rectangle 229"/>
          <p:cNvSpPr>
            <a:spLocks noChangeArrowheads="1"/>
          </p:cNvSpPr>
          <p:nvPr/>
        </p:nvSpPr>
        <p:spPr bwMode="auto">
          <a:xfrm>
            <a:off x="8156349" y="3906385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3" name="Rectangle 230"/>
          <p:cNvSpPr>
            <a:spLocks noChangeArrowheads="1"/>
          </p:cNvSpPr>
          <p:nvPr/>
        </p:nvSpPr>
        <p:spPr bwMode="auto">
          <a:xfrm>
            <a:off x="8533946" y="3906385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4" name="Rectangle 231"/>
          <p:cNvSpPr>
            <a:spLocks noChangeArrowheads="1"/>
          </p:cNvSpPr>
          <p:nvPr/>
        </p:nvSpPr>
        <p:spPr bwMode="auto">
          <a:xfrm>
            <a:off x="7929563" y="364898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5" name="Rectangle 232"/>
          <p:cNvSpPr>
            <a:spLocks noChangeArrowheads="1"/>
          </p:cNvSpPr>
          <p:nvPr/>
        </p:nvSpPr>
        <p:spPr bwMode="auto">
          <a:xfrm rot="10800000">
            <a:off x="8307161" y="4163786"/>
            <a:ext cx="226786" cy="86179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6" name="Rectangle 233"/>
          <p:cNvSpPr>
            <a:spLocks noChangeArrowheads="1"/>
          </p:cNvSpPr>
          <p:nvPr/>
        </p:nvSpPr>
        <p:spPr bwMode="auto">
          <a:xfrm>
            <a:off x="8760732" y="4163786"/>
            <a:ext cx="150813" cy="429759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7" name="Rectangle 234"/>
          <p:cNvSpPr>
            <a:spLocks noChangeArrowheads="1"/>
          </p:cNvSpPr>
          <p:nvPr/>
        </p:nvSpPr>
        <p:spPr bwMode="auto">
          <a:xfrm>
            <a:off x="9138331" y="433614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8" name="Rectangle 235"/>
          <p:cNvSpPr>
            <a:spLocks noChangeArrowheads="1"/>
          </p:cNvSpPr>
          <p:nvPr/>
        </p:nvSpPr>
        <p:spPr bwMode="auto">
          <a:xfrm>
            <a:off x="8080375" y="5280706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19" name="Rectangle 236"/>
          <p:cNvSpPr>
            <a:spLocks noChangeArrowheads="1"/>
          </p:cNvSpPr>
          <p:nvPr/>
        </p:nvSpPr>
        <p:spPr bwMode="auto">
          <a:xfrm>
            <a:off x="8383135" y="5280706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20" name="Rectangle 237"/>
          <p:cNvSpPr>
            <a:spLocks noChangeArrowheads="1"/>
          </p:cNvSpPr>
          <p:nvPr/>
        </p:nvSpPr>
        <p:spPr bwMode="auto">
          <a:xfrm>
            <a:off x="8684760" y="5280706"/>
            <a:ext cx="151946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21" name="Rectangle 238"/>
          <p:cNvSpPr>
            <a:spLocks noChangeArrowheads="1"/>
          </p:cNvSpPr>
          <p:nvPr/>
        </p:nvSpPr>
        <p:spPr bwMode="auto">
          <a:xfrm>
            <a:off x="8987518" y="5280706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22" name="Text Box 254"/>
          <p:cNvSpPr txBox="1">
            <a:spLocks noChangeArrowheads="1"/>
          </p:cNvSpPr>
          <p:nvPr/>
        </p:nvSpPr>
        <p:spPr bwMode="auto">
          <a:xfrm>
            <a:off x="447902" y="5561920"/>
            <a:ext cx="31750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37</a:t>
            </a:r>
          </a:p>
        </p:txBody>
      </p:sp>
      <p:sp>
        <p:nvSpPr>
          <p:cNvPr id="32223" name="Text Box 259"/>
          <p:cNvSpPr txBox="1">
            <a:spLocks noChangeArrowheads="1"/>
          </p:cNvSpPr>
          <p:nvPr/>
        </p:nvSpPr>
        <p:spPr bwMode="auto">
          <a:xfrm>
            <a:off x="2639786" y="5023303"/>
            <a:ext cx="692831" cy="21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2224" name="Text Box 260"/>
          <p:cNvSpPr txBox="1">
            <a:spLocks noChangeArrowheads="1"/>
          </p:cNvSpPr>
          <p:nvPr/>
        </p:nvSpPr>
        <p:spPr bwMode="auto">
          <a:xfrm>
            <a:off x="2714625" y="545192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2225" name="Text Box 261"/>
          <p:cNvSpPr txBox="1">
            <a:spLocks noChangeArrowheads="1"/>
          </p:cNvSpPr>
          <p:nvPr/>
        </p:nvSpPr>
        <p:spPr bwMode="auto">
          <a:xfrm>
            <a:off x="2487840" y="553810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15</a:t>
            </a:r>
          </a:p>
        </p:txBody>
      </p:sp>
      <p:sp>
        <p:nvSpPr>
          <p:cNvPr id="32226" name="Text Box 270"/>
          <p:cNvSpPr txBox="1">
            <a:spLocks noChangeArrowheads="1"/>
          </p:cNvSpPr>
          <p:nvPr/>
        </p:nvSpPr>
        <p:spPr bwMode="auto">
          <a:xfrm>
            <a:off x="2570616" y="3765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16</a:t>
            </a:r>
          </a:p>
        </p:txBody>
      </p:sp>
      <p:sp>
        <p:nvSpPr>
          <p:cNvPr id="32227" name="Text Box 279"/>
          <p:cNvSpPr txBox="1">
            <a:spLocks noChangeArrowheads="1"/>
          </p:cNvSpPr>
          <p:nvPr/>
        </p:nvSpPr>
        <p:spPr bwMode="auto">
          <a:xfrm>
            <a:off x="3332616" y="3112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2228" name="Text Box 280"/>
          <p:cNvSpPr txBox="1">
            <a:spLocks noChangeArrowheads="1"/>
          </p:cNvSpPr>
          <p:nvPr/>
        </p:nvSpPr>
        <p:spPr bwMode="auto">
          <a:xfrm>
            <a:off x="4528911" y="236083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9</a:t>
            </a:r>
          </a:p>
        </p:txBody>
      </p:sp>
      <p:sp>
        <p:nvSpPr>
          <p:cNvPr id="32229" name="Text Box 283"/>
          <p:cNvSpPr txBox="1">
            <a:spLocks noChangeArrowheads="1"/>
          </p:cNvSpPr>
          <p:nvPr/>
        </p:nvSpPr>
        <p:spPr bwMode="auto">
          <a:xfrm>
            <a:off x="3470956" y="236083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</a:t>
            </a:r>
          </a:p>
        </p:txBody>
      </p:sp>
      <p:sp>
        <p:nvSpPr>
          <p:cNvPr id="32230" name="Text Box 284"/>
          <p:cNvSpPr txBox="1">
            <a:spLocks noChangeArrowheads="1"/>
          </p:cNvSpPr>
          <p:nvPr/>
        </p:nvSpPr>
        <p:spPr bwMode="auto">
          <a:xfrm>
            <a:off x="3319009" y="236083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2231" name="Text Box 285"/>
          <p:cNvSpPr txBox="1">
            <a:spLocks noChangeArrowheads="1"/>
          </p:cNvSpPr>
          <p:nvPr/>
        </p:nvSpPr>
        <p:spPr bwMode="auto">
          <a:xfrm>
            <a:off x="4366760" y="6323920"/>
            <a:ext cx="404812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2232" name="Text Box 296"/>
          <p:cNvSpPr txBox="1">
            <a:spLocks noChangeArrowheads="1"/>
          </p:cNvSpPr>
          <p:nvPr/>
        </p:nvSpPr>
        <p:spPr bwMode="auto">
          <a:xfrm>
            <a:off x="3550331" y="5017634"/>
            <a:ext cx="163286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1</a:t>
            </a:r>
          </a:p>
        </p:txBody>
      </p:sp>
      <p:sp>
        <p:nvSpPr>
          <p:cNvPr id="32233" name="Text Box 297"/>
          <p:cNvSpPr txBox="1">
            <a:spLocks noChangeArrowheads="1"/>
          </p:cNvSpPr>
          <p:nvPr/>
        </p:nvSpPr>
        <p:spPr bwMode="auto">
          <a:xfrm>
            <a:off x="4149045" y="2786063"/>
            <a:ext cx="32657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2234" name="Text Box 311"/>
          <p:cNvSpPr txBox="1">
            <a:spLocks noChangeArrowheads="1"/>
          </p:cNvSpPr>
          <p:nvPr/>
        </p:nvSpPr>
        <p:spPr bwMode="auto">
          <a:xfrm>
            <a:off x="5292045" y="3112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2235" name="Text Box 312"/>
          <p:cNvSpPr txBox="1">
            <a:spLocks noChangeArrowheads="1"/>
          </p:cNvSpPr>
          <p:nvPr/>
        </p:nvSpPr>
        <p:spPr bwMode="auto">
          <a:xfrm>
            <a:off x="7626804" y="236083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31</a:t>
            </a:r>
          </a:p>
        </p:txBody>
      </p:sp>
      <p:sp>
        <p:nvSpPr>
          <p:cNvPr id="32236" name="Text Box 315"/>
          <p:cNvSpPr txBox="1">
            <a:spLocks noChangeArrowheads="1"/>
          </p:cNvSpPr>
          <p:nvPr/>
        </p:nvSpPr>
        <p:spPr bwMode="auto">
          <a:xfrm>
            <a:off x="7626804" y="313417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26</a:t>
            </a:r>
          </a:p>
        </p:txBody>
      </p:sp>
      <p:sp>
        <p:nvSpPr>
          <p:cNvPr id="32237" name="Rectangle 40"/>
          <p:cNvSpPr>
            <a:spLocks noChangeArrowheads="1"/>
          </p:cNvSpPr>
          <p:nvPr/>
        </p:nvSpPr>
        <p:spPr bwMode="auto">
          <a:xfrm rot="5400000">
            <a:off x="3452246" y="5115719"/>
            <a:ext cx="163286" cy="75973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38" name="Rectangle 51"/>
          <p:cNvSpPr>
            <a:spLocks noChangeArrowheads="1"/>
          </p:cNvSpPr>
          <p:nvPr/>
        </p:nvSpPr>
        <p:spPr bwMode="auto">
          <a:xfrm>
            <a:off x="3495902" y="3983492"/>
            <a:ext cx="75973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39" name="Rectangle 84"/>
          <p:cNvSpPr>
            <a:spLocks noChangeArrowheads="1"/>
          </p:cNvSpPr>
          <p:nvPr/>
        </p:nvSpPr>
        <p:spPr bwMode="auto">
          <a:xfrm rot="10800000">
            <a:off x="3006045" y="6269492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40" name="Rectangle 93"/>
          <p:cNvSpPr>
            <a:spLocks noChangeArrowheads="1"/>
          </p:cNvSpPr>
          <p:nvPr/>
        </p:nvSpPr>
        <p:spPr bwMode="auto">
          <a:xfrm>
            <a:off x="3985760" y="6269492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41" name="Rectangle 129"/>
          <p:cNvSpPr>
            <a:spLocks noChangeArrowheads="1"/>
          </p:cNvSpPr>
          <p:nvPr/>
        </p:nvSpPr>
        <p:spPr bwMode="auto">
          <a:xfrm>
            <a:off x="7033759" y="3058206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solidFill>
                <a:schemeClr val="folHlink"/>
              </a:solidFill>
              <a:latin typeface="Arial" pitchFamily="34" charset="0"/>
            </a:endParaRPr>
          </a:p>
        </p:txBody>
      </p:sp>
      <p:sp>
        <p:nvSpPr>
          <p:cNvPr id="32242" name="Text Box 267"/>
          <p:cNvSpPr txBox="1">
            <a:spLocks noChangeArrowheads="1"/>
          </p:cNvSpPr>
          <p:nvPr/>
        </p:nvSpPr>
        <p:spPr bwMode="auto">
          <a:xfrm>
            <a:off x="502331" y="6378349"/>
            <a:ext cx="311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38</a:t>
            </a:r>
          </a:p>
        </p:txBody>
      </p:sp>
      <p:sp>
        <p:nvSpPr>
          <p:cNvPr id="32243" name="Oval 115" descr="Темный диагональный 2"/>
          <p:cNvSpPr>
            <a:spLocks noChangeArrowheads="1"/>
          </p:cNvSpPr>
          <p:nvPr/>
        </p:nvSpPr>
        <p:spPr bwMode="auto">
          <a:xfrm>
            <a:off x="4856617" y="4255635"/>
            <a:ext cx="300491" cy="310696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298" tIns="32649" rIns="65298" bIns="32649" anchor="ctr"/>
          <a:lstStyle/>
          <a:p>
            <a:pPr defTabSz="651931"/>
            <a:endParaRPr lang="ru-RU" dirty="0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625045" y="5126491"/>
            <a:ext cx="688294" cy="456973"/>
            <a:chOff x="4860" y="4199"/>
            <a:chExt cx="219" cy="239"/>
          </a:xfrm>
        </p:grpSpPr>
        <p:grpSp>
          <p:nvGrpSpPr>
            <p:cNvPr id="3" name="Group 61"/>
            <p:cNvGrpSpPr>
              <a:grpSpLocks/>
            </p:cNvGrpSpPr>
            <p:nvPr/>
          </p:nvGrpSpPr>
          <p:grpSpPr bwMode="auto">
            <a:xfrm>
              <a:off x="4911" y="4215"/>
              <a:ext cx="136" cy="223"/>
              <a:chOff x="1773" y="5636"/>
              <a:chExt cx="233" cy="338"/>
            </a:xfrm>
          </p:grpSpPr>
          <p:grpSp>
            <p:nvGrpSpPr>
              <p:cNvPr id="4" name="Group 62"/>
              <p:cNvGrpSpPr>
                <a:grpSpLocks/>
              </p:cNvGrpSpPr>
              <p:nvPr/>
            </p:nvGrpSpPr>
            <p:grpSpPr bwMode="auto">
              <a:xfrm>
                <a:off x="1773" y="5636"/>
                <a:ext cx="233" cy="338"/>
                <a:chOff x="3175" y="192"/>
                <a:chExt cx="233" cy="714"/>
              </a:xfrm>
            </p:grpSpPr>
            <p:sp>
              <p:nvSpPr>
                <p:cNvPr id="32247" name="Line 63"/>
                <p:cNvSpPr>
                  <a:spLocks noChangeShapeType="1"/>
                </p:cNvSpPr>
                <p:nvPr/>
              </p:nvSpPr>
              <p:spPr bwMode="auto">
                <a:xfrm>
                  <a:off x="3182" y="234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48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49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50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225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339" tIns="45669" rIns="91339" bIns="45669"/>
              <a:lstStyle/>
              <a:p>
                <a:pPr defTabSz="911569"/>
                <a:endParaRPr lang="ru-RU" sz="2500" dirty="0"/>
              </a:p>
            </p:txBody>
          </p:sp>
        </p:grpSp>
        <p:sp>
          <p:nvSpPr>
            <p:cNvPr id="32252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331" tIns="42669" rIns="85331" bIns="42669">
              <a:spAutoFit/>
            </a:bodyPr>
            <a:lstStyle/>
            <a:p>
              <a:pPr algn="ctr" defTabSz="853746" eaLnBrk="0" hangingPunct="0"/>
              <a:r>
                <a:rPr lang="ru-RU" sz="800" dirty="0">
                  <a:cs typeface="Times New Roman" pitchFamily="18" charset="0"/>
                </a:rPr>
                <a:t>ДПО</a:t>
              </a:r>
            </a:p>
          </p:txBody>
        </p:sp>
      </p:grpSp>
      <p:pic>
        <p:nvPicPr>
          <p:cNvPr id="32253" name="Группа 18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581" y="2615974"/>
            <a:ext cx="176893" cy="32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254" name="Text Box 260"/>
          <p:cNvSpPr txBox="1">
            <a:spLocks noChangeArrowheads="1"/>
          </p:cNvSpPr>
          <p:nvPr/>
        </p:nvSpPr>
        <p:spPr bwMode="auto">
          <a:xfrm>
            <a:off x="5183188" y="5561920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2255" name="Text Box 260"/>
          <p:cNvSpPr txBox="1">
            <a:spLocks noChangeArrowheads="1"/>
          </p:cNvSpPr>
          <p:nvPr/>
        </p:nvSpPr>
        <p:spPr bwMode="auto">
          <a:xfrm>
            <a:off x="5292045" y="6432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2256" name="Text Box 260"/>
          <p:cNvSpPr txBox="1">
            <a:spLocks noChangeArrowheads="1"/>
          </p:cNvSpPr>
          <p:nvPr/>
        </p:nvSpPr>
        <p:spPr bwMode="auto">
          <a:xfrm>
            <a:off x="7251474" y="5561920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2257" name="Text Box 260"/>
          <p:cNvSpPr txBox="1">
            <a:spLocks noChangeArrowheads="1"/>
          </p:cNvSpPr>
          <p:nvPr/>
        </p:nvSpPr>
        <p:spPr bwMode="auto">
          <a:xfrm>
            <a:off x="8013474" y="6432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24</a:t>
            </a:r>
          </a:p>
        </p:txBody>
      </p:sp>
      <p:sp>
        <p:nvSpPr>
          <p:cNvPr id="32258" name="Rectangle 224"/>
          <p:cNvSpPr>
            <a:spLocks noChangeArrowheads="1"/>
          </p:cNvSpPr>
          <p:nvPr/>
        </p:nvSpPr>
        <p:spPr bwMode="auto">
          <a:xfrm>
            <a:off x="2484438" y="1877786"/>
            <a:ext cx="762000" cy="334509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59" name="Rectangle 225"/>
          <p:cNvSpPr>
            <a:spLocks noChangeArrowheads="1"/>
          </p:cNvSpPr>
          <p:nvPr/>
        </p:nvSpPr>
        <p:spPr bwMode="auto">
          <a:xfrm rot="5400000">
            <a:off x="2732202" y="2195853"/>
            <a:ext cx="255134" cy="442232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60" name="Text Box 226"/>
          <p:cNvSpPr txBox="1">
            <a:spLocks noChangeArrowheads="1"/>
          </p:cNvSpPr>
          <p:nvPr/>
        </p:nvSpPr>
        <p:spPr bwMode="auto">
          <a:xfrm>
            <a:off x="2433411" y="1980974"/>
            <a:ext cx="89467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 err="1">
                <a:latin typeface="Arial" pitchFamily="34" charset="0"/>
              </a:rPr>
              <a:t>Маш.двор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32261" name="Text Box 227"/>
          <p:cNvSpPr txBox="1">
            <a:spLocks noChangeArrowheads="1"/>
          </p:cNvSpPr>
          <p:nvPr/>
        </p:nvSpPr>
        <p:spPr bwMode="auto">
          <a:xfrm>
            <a:off x="2484438" y="2289402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Склад</a:t>
            </a:r>
          </a:p>
        </p:txBody>
      </p:sp>
      <p:sp>
        <p:nvSpPr>
          <p:cNvPr id="32262" name="Rectangle 53"/>
          <p:cNvSpPr>
            <a:spLocks noChangeArrowheads="1"/>
          </p:cNvSpPr>
          <p:nvPr/>
        </p:nvSpPr>
        <p:spPr bwMode="auto">
          <a:xfrm rot="5400000">
            <a:off x="5006862" y="5629389"/>
            <a:ext cx="257401" cy="231321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63" name="Rectangle 27"/>
          <p:cNvSpPr>
            <a:spLocks noChangeArrowheads="1"/>
          </p:cNvSpPr>
          <p:nvPr/>
        </p:nvSpPr>
        <p:spPr bwMode="auto">
          <a:xfrm>
            <a:off x="4475617" y="5779634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264" name="AutoShape 177"/>
          <p:cNvCxnSpPr>
            <a:cxnSpLocks noChangeShapeType="1"/>
            <a:stCxn id="32263" idx="0"/>
            <a:endCxn id="32263" idx="2"/>
          </p:cNvCxnSpPr>
          <p:nvPr/>
        </p:nvCxnSpPr>
        <p:spPr bwMode="auto">
          <a:xfrm>
            <a:off x="4551589" y="5779634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2265" name="AutoShape 185"/>
          <p:cNvCxnSpPr>
            <a:cxnSpLocks noChangeShapeType="1"/>
            <a:stCxn id="32237" idx="2"/>
            <a:endCxn id="32237" idx="0"/>
          </p:cNvCxnSpPr>
          <p:nvPr/>
        </p:nvCxnSpPr>
        <p:spPr bwMode="auto">
          <a:xfrm>
            <a:off x="3497036" y="5154839"/>
            <a:ext cx="75974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sp>
        <p:nvSpPr>
          <p:cNvPr id="32266" name="Rectangle 24"/>
          <p:cNvSpPr>
            <a:spLocks noChangeArrowheads="1"/>
          </p:cNvSpPr>
          <p:nvPr/>
        </p:nvSpPr>
        <p:spPr bwMode="auto">
          <a:xfrm>
            <a:off x="3495903" y="5725206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67" name="Rectangle 25"/>
          <p:cNvSpPr>
            <a:spLocks noChangeArrowheads="1"/>
          </p:cNvSpPr>
          <p:nvPr/>
        </p:nvSpPr>
        <p:spPr bwMode="auto">
          <a:xfrm flipV="1">
            <a:off x="4312331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4638902" y="6269491"/>
            <a:ext cx="274411" cy="272143"/>
            <a:chOff x="0" y="1"/>
            <a:chExt cx="20000" cy="19999"/>
          </a:xfrm>
        </p:grpSpPr>
        <p:sp>
          <p:nvSpPr>
            <p:cNvPr id="32269" name="Rectangle 57"/>
            <p:cNvSpPr>
              <a:spLocks noChangeArrowheads="1"/>
            </p:cNvSpPr>
            <p:nvPr/>
          </p:nvSpPr>
          <p:spPr bwMode="auto">
            <a:xfrm>
              <a:off x="0" y="7756"/>
              <a:ext cx="20000" cy="1224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7761" tIns="63881" rIns="127761" bIns="63881"/>
            <a:lstStyle/>
            <a:p>
              <a:pPr defTabSz="1276650"/>
              <a:endParaRPr lang="ru-RU" sz="2500" dirty="0">
                <a:latin typeface="Calibri" pitchFamily="34" charset="0"/>
              </a:endParaRPr>
            </a:p>
          </p:txBody>
        </p:sp>
        <p:sp>
          <p:nvSpPr>
            <p:cNvPr id="32270" name="Line 58"/>
            <p:cNvSpPr>
              <a:spLocks noChangeShapeType="1"/>
            </p:cNvSpPr>
            <p:nvPr/>
          </p:nvSpPr>
          <p:spPr bwMode="auto">
            <a:xfrm flipV="1">
              <a:off x="161" y="1"/>
              <a:ext cx="10170" cy="777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71" name="Line 59"/>
            <p:cNvSpPr>
              <a:spLocks noChangeShapeType="1"/>
            </p:cNvSpPr>
            <p:nvPr/>
          </p:nvSpPr>
          <p:spPr bwMode="auto">
            <a:xfrm>
              <a:off x="10475" y="1"/>
              <a:ext cx="9364" cy="73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8652" y="3009"/>
              <a:ext cx="3120" cy="3408"/>
              <a:chOff x="-2659" y="0"/>
              <a:chExt cx="26710" cy="20000"/>
            </a:xfrm>
          </p:grpSpPr>
          <p:sp>
            <p:nvSpPr>
              <p:cNvPr id="32273" name="Line 61"/>
              <p:cNvSpPr>
                <a:spLocks noChangeShapeType="1"/>
              </p:cNvSpPr>
              <p:nvPr/>
            </p:nvSpPr>
            <p:spPr bwMode="auto">
              <a:xfrm>
                <a:off x="9649" y="0"/>
                <a:ext cx="137" cy="2000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74" name="Line 62"/>
              <p:cNvSpPr>
                <a:spLocks noChangeShapeType="1"/>
              </p:cNvSpPr>
              <p:nvPr/>
            </p:nvSpPr>
            <p:spPr bwMode="auto">
              <a:xfrm>
                <a:off x="-2659" y="11007"/>
                <a:ext cx="26710" cy="14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275" name="Rectangle 104"/>
          <p:cNvSpPr>
            <a:spLocks noChangeArrowheads="1"/>
          </p:cNvSpPr>
          <p:nvPr/>
        </p:nvSpPr>
        <p:spPr bwMode="auto">
          <a:xfrm>
            <a:off x="4336143" y="2186214"/>
            <a:ext cx="453571" cy="171224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76" name="Text Box 108"/>
          <p:cNvSpPr txBox="1">
            <a:spLocks noChangeArrowheads="1"/>
          </p:cNvSpPr>
          <p:nvPr/>
        </p:nvSpPr>
        <p:spPr bwMode="auto">
          <a:xfrm>
            <a:off x="4232956" y="2186214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pic>
        <p:nvPicPr>
          <p:cNvPr id="32277" name="AutoShape 820"/>
          <p:cNvPicPr>
            <a:picLocks noChangeArrowheads="1"/>
          </p:cNvPicPr>
          <p:nvPr/>
        </p:nvPicPr>
        <p:blipFill>
          <a:blip r:embed="rId3"/>
          <a:srcRect r="25195" b="24805"/>
          <a:stretch>
            <a:fillRect/>
          </a:stretch>
        </p:blipFill>
        <p:spPr bwMode="auto">
          <a:xfrm rot="234416">
            <a:off x="3171599" y="5235349"/>
            <a:ext cx="434294" cy="603250"/>
          </a:xfrm>
          <a:prstGeom prst="rect">
            <a:avLst/>
          </a:prstGeom>
          <a:noFill/>
        </p:spPr>
      </p:pic>
      <p:pic>
        <p:nvPicPr>
          <p:cNvPr id="32278" name="AutoShape 8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4331" y="5289777"/>
            <a:ext cx="435429" cy="326571"/>
          </a:xfrm>
          <a:prstGeom prst="rect">
            <a:avLst/>
          </a:prstGeom>
          <a:noFill/>
        </p:spPr>
      </p:pic>
      <p:sp>
        <p:nvSpPr>
          <p:cNvPr id="32279" name="Text Box 535"/>
          <p:cNvSpPr txBox="1">
            <a:spLocks noChangeArrowheads="1"/>
          </p:cNvSpPr>
          <p:nvPr/>
        </p:nvSpPr>
        <p:spPr bwMode="auto">
          <a:xfrm>
            <a:off x="4965474" y="5235348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Детский сад </a:t>
            </a:r>
            <a:r>
              <a:rPr lang="ru-RU" sz="400" dirty="0">
                <a:cs typeface="Times New Roman" pitchFamily="18" charset="0"/>
              </a:rPr>
              <a:t>вместимость: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15-чел.1-этажное,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Тел.8(832-68)92-867</a:t>
            </a:r>
          </a:p>
        </p:txBody>
      </p:sp>
      <p:pic>
        <p:nvPicPr>
          <p:cNvPr id="32280" name="AutoShape 82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8045" y="5888491"/>
            <a:ext cx="598714" cy="381000"/>
          </a:xfrm>
          <a:prstGeom prst="rect">
            <a:avLst/>
          </a:prstGeom>
          <a:noFill/>
        </p:spPr>
      </p:pic>
      <p:sp>
        <p:nvSpPr>
          <p:cNvPr id="32281" name="Text Box 537"/>
          <p:cNvSpPr txBox="1">
            <a:spLocks noChangeArrowheads="1"/>
          </p:cNvSpPr>
          <p:nvPr/>
        </p:nvSpPr>
        <p:spPr bwMode="auto">
          <a:xfrm>
            <a:off x="3768046" y="5834063"/>
            <a:ext cx="749279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</a:t>
            </a:r>
          </a:p>
          <a:p>
            <a:pPr algn="ctr" defTabSz="1494339"/>
            <a:r>
              <a:rPr lang="ru-RU" sz="400" u="sng" dirty="0" err="1">
                <a:cs typeface="Times New Roman" pitchFamily="18" charset="0"/>
              </a:rPr>
              <a:t>Ишимского</a:t>
            </a:r>
            <a:r>
              <a:rPr lang="ru-RU" sz="400" u="sng" dirty="0">
                <a:cs typeface="Times New Roman" pitchFamily="18" charset="0"/>
              </a:rPr>
              <a:t> ПО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 режим работы: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с9-00 до 20-00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Тел.:8(832-68)92-880</a:t>
            </a:r>
          </a:p>
        </p:txBody>
      </p:sp>
      <p:pic>
        <p:nvPicPr>
          <p:cNvPr id="32282" name="AutoShape 82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89617" y="5344206"/>
            <a:ext cx="700768" cy="326571"/>
          </a:xfrm>
          <a:prstGeom prst="rect">
            <a:avLst/>
          </a:prstGeom>
          <a:noFill/>
        </p:spPr>
      </p:pic>
      <p:sp>
        <p:nvSpPr>
          <p:cNvPr id="32283" name="Text Box 539"/>
          <p:cNvSpPr txBox="1">
            <a:spLocks noChangeArrowheads="1"/>
          </p:cNvSpPr>
          <p:nvPr/>
        </p:nvSpPr>
        <p:spPr bwMode="auto">
          <a:xfrm>
            <a:off x="2080759" y="5289777"/>
            <a:ext cx="78775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КОНТОРА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Характеристика здания: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92-810</a:t>
            </a:r>
          </a:p>
        </p:txBody>
      </p:sp>
      <p:pic>
        <p:nvPicPr>
          <p:cNvPr id="32284" name="AutoShape 82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94617" y="5235349"/>
            <a:ext cx="598714" cy="598714"/>
          </a:xfrm>
          <a:prstGeom prst="rect">
            <a:avLst/>
          </a:prstGeom>
          <a:noFill/>
        </p:spPr>
      </p:pic>
      <p:sp>
        <p:nvSpPr>
          <p:cNvPr id="32285" name="Text Box 541"/>
          <p:cNvSpPr txBox="1">
            <a:spLocks noChangeArrowheads="1"/>
          </p:cNvSpPr>
          <p:nvPr/>
        </p:nvSpPr>
        <p:spPr bwMode="auto">
          <a:xfrm>
            <a:off x="3931331" y="5180920"/>
            <a:ext cx="925286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Магазин ЧП </a:t>
            </a:r>
            <a:r>
              <a:rPr lang="ru-RU" sz="400" u="sng" dirty="0" err="1">
                <a:latin typeface="Arial" pitchFamily="34" charset="0"/>
              </a:rPr>
              <a:t>Семиренко</a:t>
            </a:r>
            <a:r>
              <a:rPr lang="ru-RU" sz="400" dirty="0">
                <a:latin typeface="Arial" pitchFamily="34" charset="0"/>
              </a:rPr>
              <a:t> </a:t>
            </a:r>
            <a:endParaRPr lang="ru-RU" sz="400" u="sng" dirty="0"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режим работы:с9-00 до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20-001-этажное, кирпичное</a:t>
            </a:r>
          </a:p>
        </p:txBody>
      </p:sp>
      <p:pic>
        <p:nvPicPr>
          <p:cNvPr id="32286" name="AutoShape 82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2188" y="4799920"/>
            <a:ext cx="489857" cy="1034143"/>
          </a:xfrm>
          <a:prstGeom prst="rect">
            <a:avLst/>
          </a:prstGeom>
          <a:noFill/>
        </p:spPr>
      </p:pic>
      <p:sp>
        <p:nvSpPr>
          <p:cNvPr id="32287" name="Text Box 543"/>
          <p:cNvSpPr txBox="1">
            <a:spLocks noChangeArrowheads="1"/>
          </p:cNvSpPr>
          <p:nvPr/>
        </p:nvSpPr>
        <p:spPr bwMode="auto">
          <a:xfrm>
            <a:off x="4693331" y="4799920"/>
            <a:ext cx="707571" cy="5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ШКОЛА(9классов)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вместимость:90 чел.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1-этажное, </a:t>
            </a:r>
            <a:r>
              <a:rPr lang="ru-RU" sz="400" dirty="0" err="1">
                <a:latin typeface="Arial" pitchFamily="34" charset="0"/>
                <a:cs typeface="Times New Roman" pitchFamily="18" charset="0"/>
              </a:rPr>
              <a:t>ирпичное</a:t>
            </a:r>
            <a:endParaRPr lang="ru-RU" sz="400" dirty="0">
              <a:latin typeface="Arial" pitchFamily="34" charset="0"/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Тел.: </a:t>
            </a:r>
            <a:r>
              <a:rPr lang="ru-RU" sz="400" dirty="0">
                <a:latin typeface="Arial" pitchFamily="34" charset="0"/>
              </a:rPr>
              <a:t>8(832-68) 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92-867</a:t>
            </a:r>
          </a:p>
        </p:txBody>
      </p:sp>
      <p:pic>
        <p:nvPicPr>
          <p:cNvPr id="32288" name="AutoShape 820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03474" y="5453063"/>
            <a:ext cx="489857" cy="435429"/>
          </a:xfrm>
          <a:prstGeom prst="rect">
            <a:avLst/>
          </a:prstGeom>
          <a:noFill/>
        </p:spPr>
      </p:pic>
      <p:sp>
        <p:nvSpPr>
          <p:cNvPr id="32289" name="Text Box 545"/>
          <p:cNvSpPr txBox="1">
            <a:spLocks noChangeArrowheads="1"/>
          </p:cNvSpPr>
          <p:nvPr/>
        </p:nvSpPr>
        <p:spPr bwMode="auto">
          <a:xfrm>
            <a:off x="4094617" y="5375956"/>
            <a:ext cx="707571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ПОЧТА </a:t>
            </a:r>
            <a:r>
              <a:rPr lang="ru-RU" sz="400" dirty="0">
                <a:cs typeface="Times New Roman" pitchFamily="18" charset="0"/>
              </a:rPr>
              <a:t>1-этажное, кирпичное Тел.: 8(832-68)92-824</a:t>
            </a:r>
          </a:p>
        </p:txBody>
      </p:sp>
      <p:cxnSp>
        <p:nvCxnSpPr>
          <p:cNvPr id="32290" name="AutoShape 180"/>
          <p:cNvCxnSpPr>
            <a:cxnSpLocks noChangeShapeType="1"/>
            <a:stCxn id="32239" idx="2"/>
            <a:endCxn id="32239" idx="0"/>
          </p:cNvCxnSpPr>
          <p:nvPr/>
        </p:nvCxnSpPr>
        <p:spPr bwMode="auto">
          <a:xfrm>
            <a:off x="3146652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2291" name="Rectangle 84"/>
          <p:cNvSpPr>
            <a:spLocks noChangeArrowheads="1"/>
          </p:cNvSpPr>
          <p:nvPr/>
        </p:nvSpPr>
        <p:spPr bwMode="auto">
          <a:xfrm rot="10800000">
            <a:off x="3387045" y="6269492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292" name="AutoShape 180"/>
          <p:cNvCxnSpPr>
            <a:cxnSpLocks noChangeShapeType="1"/>
          </p:cNvCxnSpPr>
          <p:nvPr/>
        </p:nvCxnSpPr>
        <p:spPr bwMode="auto">
          <a:xfrm>
            <a:off x="3550331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2293" name="Rectangle 224"/>
          <p:cNvSpPr>
            <a:spLocks noChangeArrowheads="1"/>
          </p:cNvSpPr>
          <p:nvPr/>
        </p:nvSpPr>
        <p:spPr bwMode="auto">
          <a:xfrm>
            <a:off x="3410857" y="2135188"/>
            <a:ext cx="308429" cy="257401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2294" name="Text Box 108"/>
          <p:cNvSpPr txBox="1">
            <a:spLocks noChangeArrowheads="1"/>
          </p:cNvSpPr>
          <p:nvPr/>
        </p:nvSpPr>
        <p:spPr bwMode="auto">
          <a:xfrm>
            <a:off x="3307670" y="2135188"/>
            <a:ext cx="598714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700" dirty="0">
                <a:latin typeface="Arial" pitchFamily="34" charset="0"/>
              </a:rPr>
              <a:t>Гараж</a:t>
            </a:r>
          </a:p>
        </p:txBody>
      </p:sp>
      <p:sp>
        <p:nvSpPr>
          <p:cNvPr id="32295" name="Text Box 280"/>
          <p:cNvSpPr txBox="1">
            <a:spLocks noChangeArrowheads="1"/>
          </p:cNvSpPr>
          <p:nvPr/>
        </p:nvSpPr>
        <p:spPr bwMode="auto">
          <a:xfrm>
            <a:off x="5400902" y="2350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11</a:t>
            </a:r>
          </a:p>
        </p:txBody>
      </p:sp>
      <p:sp>
        <p:nvSpPr>
          <p:cNvPr id="32296" name="Rectangle 49"/>
          <p:cNvSpPr>
            <a:spLocks noChangeArrowheads="1"/>
          </p:cNvSpPr>
          <p:nvPr/>
        </p:nvSpPr>
        <p:spPr bwMode="auto">
          <a:xfrm>
            <a:off x="4094617" y="2840492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297" name="AutoShape 183"/>
          <p:cNvCxnSpPr>
            <a:cxnSpLocks noChangeShapeType="1"/>
          </p:cNvCxnSpPr>
          <p:nvPr/>
        </p:nvCxnSpPr>
        <p:spPr bwMode="auto">
          <a:xfrm>
            <a:off x="3114903" y="3874634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pic>
        <p:nvPicPr>
          <p:cNvPr id="32298" name="AutoShape 820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629276">
            <a:off x="3713616" y="4854349"/>
            <a:ext cx="762000" cy="762000"/>
          </a:xfrm>
          <a:prstGeom prst="rect">
            <a:avLst/>
          </a:prstGeom>
          <a:noFill/>
        </p:spPr>
      </p:pic>
      <p:sp>
        <p:nvSpPr>
          <p:cNvPr id="32299" name="Text Box 555"/>
          <p:cNvSpPr txBox="1">
            <a:spLocks noChangeArrowheads="1"/>
          </p:cNvSpPr>
          <p:nvPr/>
        </p:nvSpPr>
        <p:spPr bwMode="auto">
          <a:xfrm>
            <a:off x="3768045" y="4799920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АДМИНИСТАЦИЯ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2-х этажное, кирпичное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Тел.: 8(832-68)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92-816</a:t>
            </a:r>
          </a:p>
        </p:txBody>
      </p:sp>
      <p:pic>
        <p:nvPicPr>
          <p:cNvPr id="32300" name="AutoShape 820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66759" y="5888492"/>
            <a:ext cx="544286" cy="326571"/>
          </a:xfrm>
          <a:prstGeom prst="rect">
            <a:avLst/>
          </a:prstGeom>
          <a:noFill/>
        </p:spPr>
      </p:pic>
      <p:sp>
        <p:nvSpPr>
          <p:cNvPr id="32301" name="Text Box 557"/>
          <p:cNvSpPr txBox="1">
            <a:spLocks noChangeArrowheads="1"/>
          </p:cNvSpPr>
          <p:nvPr/>
        </p:nvSpPr>
        <p:spPr bwMode="auto">
          <a:xfrm>
            <a:off x="4325938" y="5834063"/>
            <a:ext cx="749279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Филиал </a:t>
            </a:r>
          </a:p>
          <a:p>
            <a:pPr algn="ctr" defTabSz="1494339"/>
            <a:r>
              <a:rPr lang="ru-RU" sz="400" u="sng" dirty="0">
                <a:cs typeface="Times New Roman" pitchFamily="18" charset="0"/>
              </a:rPr>
              <a:t>Сбербанка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92-874</a:t>
            </a:r>
          </a:p>
        </p:txBody>
      </p:sp>
      <p:pic>
        <p:nvPicPr>
          <p:cNvPr id="32302" name="AutoShape 820"/>
          <p:cNvPicPr>
            <a:picLocks noChangeArrowheads="1"/>
          </p:cNvPicPr>
          <p:nvPr/>
        </p:nvPicPr>
        <p:blipFill>
          <a:blip r:embed="rId12" cstate="print"/>
          <a:srcRect t="37500" r="38609"/>
          <a:stretch>
            <a:fillRect/>
          </a:stretch>
        </p:blipFill>
        <p:spPr bwMode="auto">
          <a:xfrm>
            <a:off x="3278188" y="5888492"/>
            <a:ext cx="435429" cy="326571"/>
          </a:xfrm>
          <a:prstGeom prst="rect">
            <a:avLst/>
          </a:prstGeom>
          <a:noFill/>
        </p:spPr>
      </p:pic>
      <p:sp>
        <p:nvSpPr>
          <p:cNvPr id="32303" name="Text Box 559"/>
          <p:cNvSpPr txBox="1">
            <a:spLocks noChangeArrowheads="1"/>
          </p:cNvSpPr>
          <p:nvPr/>
        </p:nvSpPr>
        <p:spPr bwMode="auto">
          <a:xfrm rot="267336">
            <a:off x="3006045" y="5213443"/>
            <a:ext cx="707571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ЧП Ивченко</a:t>
            </a:r>
          </a:p>
          <a:p>
            <a:pPr algn="ctr" defTabSz="1494339"/>
            <a:r>
              <a:rPr lang="ru-RU" sz="400" dirty="0"/>
              <a:t>Режим работы:</a:t>
            </a:r>
          </a:p>
          <a:p>
            <a:pPr algn="ctr" defTabSz="1494339"/>
            <a:r>
              <a:rPr lang="ru-RU" sz="400" dirty="0"/>
              <a:t>с 9-00 до 20-00</a:t>
            </a:r>
            <a:endParaRPr lang="ru-RU" sz="400" i="1" dirty="0"/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</p:txBody>
      </p:sp>
      <p:cxnSp>
        <p:nvCxnSpPr>
          <p:cNvPr id="32304" name="AutoShape 185"/>
          <p:cNvCxnSpPr>
            <a:cxnSpLocks noChangeShapeType="1"/>
            <a:stCxn id="32266" idx="0"/>
            <a:endCxn id="32266" idx="2"/>
          </p:cNvCxnSpPr>
          <p:nvPr/>
        </p:nvCxnSpPr>
        <p:spPr bwMode="auto">
          <a:xfrm>
            <a:off x="3571875" y="5725206"/>
            <a:ext cx="0" cy="172357"/>
          </a:xfrm>
          <a:prstGeom prst="straightConnector1">
            <a:avLst/>
          </a:prstGeom>
          <a:noFill/>
          <a:ln w="9525">
            <a:solidFill>
              <a:srgbClr val="095CB7"/>
            </a:solidFill>
            <a:prstDash val="dash"/>
            <a:round/>
            <a:headEnd/>
            <a:tailEnd/>
          </a:ln>
        </p:spPr>
      </p:cxnSp>
      <p:pic>
        <p:nvPicPr>
          <p:cNvPr id="32305" name="AutoShape 820"/>
          <p:cNvPicPr>
            <a:picLocks noChangeArrowheads="1"/>
          </p:cNvPicPr>
          <p:nvPr/>
        </p:nvPicPr>
        <p:blipFill>
          <a:blip r:embed="rId3"/>
          <a:srcRect r="38782" b="24568"/>
          <a:stretch>
            <a:fillRect/>
          </a:stretch>
        </p:blipFill>
        <p:spPr bwMode="auto">
          <a:xfrm rot="1360">
            <a:off x="3495902" y="5235349"/>
            <a:ext cx="433161" cy="494393"/>
          </a:xfrm>
          <a:prstGeom prst="rect">
            <a:avLst/>
          </a:prstGeom>
          <a:noFill/>
        </p:spPr>
      </p:pic>
      <p:sp>
        <p:nvSpPr>
          <p:cNvPr id="32306" name="Text Box 562"/>
          <p:cNvSpPr txBox="1">
            <a:spLocks noChangeArrowheads="1"/>
          </p:cNvSpPr>
          <p:nvPr/>
        </p:nvSpPr>
        <p:spPr bwMode="auto">
          <a:xfrm>
            <a:off x="3387045" y="5180920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КЛУБ </a:t>
            </a:r>
            <a:r>
              <a:rPr lang="ru-RU" sz="400" dirty="0">
                <a:cs typeface="Times New Roman" pitchFamily="18" charset="0"/>
              </a:rPr>
              <a:t>вместимость:200 чел.2-х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92-816</a:t>
            </a:r>
          </a:p>
        </p:txBody>
      </p:sp>
      <p:sp>
        <p:nvSpPr>
          <p:cNvPr id="32307" name="Text Box 563"/>
          <p:cNvSpPr txBox="1">
            <a:spLocks noChangeArrowheads="1"/>
          </p:cNvSpPr>
          <p:nvPr/>
        </p:nvSpPr>
        <p:spPr bwMode="auto">
          <a:xfrm>
            <a:off x="3169331" y="5865813"/>
            <a:ext cx="653143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АТС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92-847</a:t>
            </a:r>
          </a:p>
        </p:txBody>
      </p:sp>
      <p:pic>
        <p:nvPicPr>
          <p:cNvPr id="32308" name="AutoShape 820"/>
          <p:cNvPicPr>
            <a:picLocks noChangeArrowheads="1"/>
          </p:cNvPicPr>
          <p:nvPr/>
        </p:nvPicPr>
        <p:blipFill>
          <a:blip r:embed="rId13"/>
          <a:srcRect t="37500" r="38609"/>
          <a:stretch>
            <a:fillRect/>
          </a:stretch>
        </p:blipFill>
        <p:spPr bwMode="auto">
          <a:xfrm>
            <a:off x="4366759" y="6487206"/>
            <a:ext cx="381000" cy="381000"/>
          </a:xfrm>
          <a:prstGeom prst="rect">
            <a:avLst/>
          </a:prstGeom>
          <a:noFill/>
        </p:spPr>
      </p:pic>
      <p:sp>
        <p:nvSpPr>
          <p:cNvPr id="32309" name="Rectangle 84"/>
          <p:cNvSpPr>
            <a:spLocks noChangeArrowheads="1"/>
          </p:cNvSpPr>
          <p:nvPr/>
        </p:nvSpPr>
        <p:spPr bwMode="auto">
          <a:xfrm rot="10800000">
            <a:off x="4475616" y="6269491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310" name="AutoShape 180"/>
          <p:cNvCxnSpPr>
            <a:cxnSpLocks noChangeShapeType="1"/>
          </p:cNvCxnSpPr>
          <p:nvPr/>
        </p:nvCxnSpPr>
        <p:spPr bwMode="auto">
          <a:xfrm>
            <a:off x="4584473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2311" name="Rectangle 84"/>
          <p:cNvSpPr>
            <a:spLocks noChangeArrowheads="1"/>
          </p:cNvSpPr>
          <p:nvPr/>
        </p:nvSpPr>
        <p:spPr bwMode="auto">
          <a:xfrm rot="10800000">
            <a:off x="4203473" y="6269491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2312" name="AutoShape 180"/>
          <p:cNvCxnSpPr>
            <a:cxnSpLocks noChangeShapeType="1"/>
          </p:cNvCxnSpPr>
          <p:nvPr/>
        </p:nvCxnSpPr>
        <p:spPr bwMode="auto">
          <a:xfrm>
            <a:off x="4312331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2313" name="Text Box 260"/>
          <p:cNvSpPr txBox="1">
            <a:spLocks noChangeArrowheads="1"/>
          </p:cNvSpPr>
          <p:nvPr/>
        </p:nvSpPr>
        <p:spPr bwMode="auto">
          <a:xfrm>
            <a:off x="4856616" y="5398634"/>
            <a:ext cx="163286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2318" name="Text Box 574"/>
          <p:cNvSpPr txBox="1">
            <a:spLocks noChangeArrowheads="1"/>
          </p:cNvSpPr>
          <p:nvPr/>
        </p:nvSpPr>
        <p:spPr bwMode="auto">
          <a:xfrm>
            <a:off x="4203474" y="6487206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ФАП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92-812</a:t>
            </a:r>
            <a:endParaRPr lang="ru-RU" sz="400" i="1" dirty="0">
              <a:cs typeface="Times New Roman" pitchFamily="18" charset="0"/>
            </a:endParaRPr>
          </a:p>
        </p:txBody>
      </p:sp>
      <p:sp>
        <p:nvSpPr>
          <p:cNvPr id="32320" name="Freeform 576"/>
          <p:cNvSpPr>
            <a:spLocks/>
          </p:cNvSpPr>
          <p:nvPr/>
        </p:nvSpPr>
        <p:spPr bwMode="auto">
          <a:xfrm>
            <a:off x="530679" y="2906260"/>
            <a:ext cx="2109107" cy="2932339"/>
          </a:xfrm>
          <a:custGeom>
            <a:avLst/>
            <a:gdLst/>
            <a:ahLst/>
            <a:cxnLst>
              <a:cxn ang="0">
                <a:pos x="643" y="227"/>
              </a:cxn>
              <a:cxn ang="0">
                <a:pos x="1051" y="816"/>
              </a:cxn>
              <a:cxn ang="0">
                <a:pos x="597" y="1497"/>
              </a:cxn>
              <a:cxn ang="0">
                <a:pos x="189" y="1361"/>
              </a:cxn>
              <a:cxn ang="0">
                <a:pos x="53" y="499"/>
              </a:cxn>
              <a:cxn ang="0">
                <a:pos x="507" y="45"/>
              </a:cxn>
              <a:cxn ang="0">
                <a:pos x="643" y="227"/>
              </a:cxn>
            </a:cxnLst>
            <a:rect l="0" t="0" r="r" b="b"/>
            <a:pathLst>
              <a:path w="1059" h="1588">
                <a:moveTo>
                  <a:pt x="643" y="227"/>
                </a:moveTo>
                <a:cubicBezTo>
                  <a:pt x="734" y="356"/>
                  <a:pt x="1059" y="604"/>
                  <a:pt x="1051" y="816"/>
                </a:cubicBezTo>
                <a:cubicBezTo>
                  <a:pt x="1043" y="1028"/>
                  <a:pt x="741" y="1406"/>
                  <a:pt x="597" y="1497"/>
                </a:cubicBezTo>
                <a:cubicBezTo>
                  <a:pt x="453" y="1588"/>
                  <a:pt x="280" y="1527"/>
                  <a:pt x="189" y="1361"/>
                </a:cubicBezTo>
                <a:cubicBezTo>
                  <a:pt x="98" y="1195"/>
                  <a:pt x="0" y="718"/>
                  <a:pt x="53" y="499"/>
                </a:cubicBezTo>
                <a:cubicBezTo>
                  <a:pt x="106" y="280"/>
                  <a:pt x="401" y="90"/>
                  <a:pt x="507" y="45"/>
                </a:cubicBezTo>
                <a:cubicBezTo>
                  <a:pt x="613" y="0"/>
                  <a:pt x="552" y="98"/>
                  <a:pt x="643" y="227"/>
                </a:cubicBezTo>
                <a:close/>
              </a:path>
            </a:pathLst>
          </a:custGeom>
          <a:solidFill>
            <a:srgbClr val="1B55F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2321" name="Text Box 107"/>
          <p:cNvSpPr txBox="1">
            <a:spLocks noChangeArrowheads="1"/>
          </p:cNvSpPr>
          <p:nvPr/>
        </p:nvSpPr>
        <p:spPr bwMode="auto">
          <a:xfrm>
            <a:off x="684893" y="4141107"/>
            <a:ext cx="1028474" cy="4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Arial" pitchFamily="34" charset="0"/>
              </a:rPr>
              <a:t>ОЗЕРО Медвежье</a:t>
            </a:r>
          </a:p>
        </p:txBody>
      </p:sp>
      <p:graphicFrame>
        <p:nvGraphicFramePr>
          <p:cNvPr id="32323" name="Group 579"/>
          <p:cNvGraphicFramePr>
            <a:graphicFrameLocks noGrp="1"/>
          </p:cNvGraphicFramePr>
          <p:nvPr/>
        </p:nvGraphicFramePr>
        <p:xfrm>
          <a:off x="0" y="1526268"/>
          <a:ext cx="1943554" cy="1193393"/>
        </p:xfrm>
        <a:graphic>
          <a:graphicData uri="http://schemas.openxmlformats.org/drawingml/2006/table">
            <a:tbl>
              <a:tblPr/>
              <a:tblGrid>
                <a:gridCol w="600982"/>
                <a:gridCol w="780143"/>
                <a:gridCol w="562429"/>
              </a:tblGrid>
              <a:tr h="231911"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Таблица вызовов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706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ПЧ 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75 р.п.Чистоозерное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Пивоваров С.И.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91-353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411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ОАО «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Райгаз Чистоозерного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района»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Эйрих В.Г.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91-747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ЕДДС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343" name="Group 599"/>
          <p:cNvGraphicFramePr>
            <a:graphicFrameLocks noGrp="1"/>
          </p:cNvGraphicFramePr>
          <p:nvPr/>
        </p:nvGraphicFramePr>
        <p:xfrm>
          <a:off x="6191250" y="1372054"/>
          <a:ext cx="2952750" cy="900794"/>
        </p:xfrm>
        <a:graphic>
          <a:graphicData uri="http://schemas.openxmlformats.org/drawingml/2006/table">
            <a:tbl>
              <a:tblPr/>
              <a:tblGrid>
                <a:gridCol w="1644196"/>
                <a:gridCol w="724581"/>
                <a:gridCol w="583973"/>
              </a:tblGrid>
              <a:tr h="371249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Силы и средства, привлекаемые к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ликвидации последствий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54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Формирования и подразделения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Л/состав,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Техника,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ед.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ОАО «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Райгаз Чистоозерного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района»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</a:tbl>
          </a:graphicData>
        </a:graphic>
      </p:graphicFrame>
      <p:sp>
        <p:nvSpPr>
          <p:cNvPr id="32359" name="Text Box 553"/>
          <p:cNvSpPr txBox="1">
            <a:spLocks noChangeArrowheads="1"/>
          </p:cNvSpPr>
          <p:nvPr/>
        </p:nvSpPr>
        <p:spPr bwMode="auto">
          <a:xfrm>
            <a:off x="0" y="2961822"/>
            <a:ext cx="9144000" cy="464371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33155" tIns="16580" rIns="33155" bIns="16580" anchor="ctr" anchorCtr="1">
            <a:spAutoFit/>
          </a:bodyPr>
          <a:lstStyle/>
          <a:p>
            <a:pPr algn="ctr" defTabSz="911569"/>
            <a:r>
              <a:rPr lang="ru-RU" sz="1400" dirty="0"/>
              <a:t>Риски возникновения аварий на объектах сетей газоснабжения отсутствуют, </a:t>
            </a:r>
          </a:p>
          <a:p>
            <a:pPr algn="ctr" defTabSz="911569"/>
            <a:r>
              <a:rPr lang="ru-RU" sz="1400" dirty="0"/>
              <a:t>в связи с отсутствием в МО сетей газоснабжения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771071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65306" tIns="32653" rIns="65306" bIns="32653" anchor="ctr"/>
          <a:lstStyle/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ТРЕБОВАНИЯ</a:t>
            </a:r>
          </a:p>
          <a:p>
            <a:pPr algn="ctr" defTabSz="913837">
              <a:lnSpc>
                <a:spcPct val="80000"/>
              </a:lnSpc>
              <a:defRPr/>
            </a:pPr>
            <a:r>
              <a:rPr lang="ru-RU" dirty="0">
                <a:cs typeface="Times New Roman" pitchFamily="18" charset="0"/>
              </a:rPr>
              <a:t>к нанесению графической и текстовой информации по рискам возникновения ЧС          на системах теплоснабжения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51732" y="857250"/>
            <a:ext cx="8892268" cy="517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1" tIns="45682" rIns="91361" bIns="45682">
            <a:spAutoFit/>
          </a:bodyPr>
          <a:lstStyle/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Информация по рискам возникновения ЧС на системах теплоснабжения отрабатывается в соответствии с общими требованиями, и во взаимодействии с органами местного самоуправления, с подразделениями федеральных органов исполнительной власти, руководителями организаций и предприятий. Информацию требуется отражать по следующим пунктам:  </a:t>
            </a:r>
          </a:p>
          <a:p>
            <a:pPr defTabSz="911569">
              <a:lnSpc>
                <a:spcPct val="150000"/>
              </a:lnSpc>
            </a:pPr>
            <a:endParaRPr lang="ru-RU" sz="900" dirty="0">
              <a:cs typeface="Times New Roman" pitchFamily="18" charset="0"/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граница застройки  сельского поселения, наносится красным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схема теплоснабжения сельского поселения. наносятся линии теплоснабжения – красным цветом;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котельных, в данном пункте указывается тип котлов, тип зданий, количество котлов, тип топлива, % износа, количество отапливаемых зданий, из них: жилых домов, социально-важных объектов, промышленных, количество населения в т.ч. детей;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тепловых пунктов, в данном пункте указывается система снабжения, % износа оборудования, количество отапливаемых зданий: жилых домов, соц.важных объектов, промышленных объектов, населения в т.ч. детей;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сведения по объектам ЖКХ  сельского поселения, в данном пункте указывается наименование объекта, количество объектов;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характеристика отопления жилых домов, в данном пункте указывается вид отопления, централизованное, печное;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места расположения  лечебных учреждений, в данном пункте указывается номера учреждений, коечной емкости, ФИО главного врача, номера контактных телефонов (рабочего, мобильного), номер телефона приемного покоя;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вертолетные площадки, или участок местности способный принять вертолет без дополнительной подготовки на территории поселения,  в данном пункте указываются их координаты (широта, долгота); 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расчет сил и средств привлекаемых к ликвидации аварии на системах теплоснабжения, в данном пункте указывается принадлежность подразделения количество личного состава и техники, наносится в табличной форме; 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таблица вызовов, в данном пункте указывается наименование подразделения привлекаемого на территории поселения для ликвидации ЧС, ФИО руководителя подразделения, контактный телефон (рабочий, мобильный);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</a:t>
            </a: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сведения о ЧС на территории сельского поселения, указываются за 4 прошлых года и за текущий год, </a:t>
            </a:r>
            <a:r>
              <a:rPr lang="ru-RU" sz="900" dirty="0">
                <a:solidFill>
                  <a:srgbClr val="000000"/>
                </a:solidFill>
              </a:rPr>
              <a:t>в данном пункте указывается количество ЧС, количество пострадавших, спасенных, погибших,</a:t>
            </a: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 а так же оценка риска возникновения ЧС, </a:t>
            </a:r>
            <a:r>
              <a:rPr lang="ru-RU" sz="900" dirty="0">
                <a:solidFill>
                  <a:srgbClr val="000000"/>
                </a:solidFill>
              </a:rPr>
              <a:t>наносится в табличной форме;</a:t>
            </a:r>
          </a:p>
          <a:p>
            <a:pPr defTabSz="911569">
              <a:lnSpc>
                <a:spcPct val="150000"/>
              </a:lnSpc>
            </a:pPr>
            <a:r>
              <a:rPr lang="ru-RU" sz="900" dirty="0">
                <a:solidFill>
                  <a:srgbClr val="000000"/>
                </a:solidFill>
                <a:cs typeface="Times New Roman" pitchFamily="18" charset="0"/>
              </a:rPr>
              <a:t>- условные обозначения наносятся согласно образца;</a:t>
            </a:r>
            <a:endParaRPr lang="ru-RU" sz="900" dirty="0">
              <a:cs typeface="Times New Roman" pitchFamily="18" charset="0"/>
            </a:endParaRPr>
          </a:p>
          <a:p>
            <a:pPr defTabSz="911569">
              <a:lnSpc>
                <a:spcPct val="150000"/>
              </a:lnSpc>
            </a:pPr>
            <a:r>
              <a:rPr lang="ru-RU" sz="900" dirty="0">
                <a:cs typeface="Times New Roman" pitchFamily="18" charset="0"/>
              </a:rPr>
              <a:t>- другие необходимые сведения с учетом особенностей территории.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Line 499"/>
          <p:cNvSpPr>
            <a:spLocks noChangeShapeType="1"/>
          </p:cNvSpPr>
          <p:nvPr/>
        </p:nvSpPr>
        <p:spPr bwMode="auto">
          <a:xfrm>
            <a:off x="1477509" y="6740071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29" tIns="45715" rIns="91429" bIns="45715" anchor="ctr"/>
          <a:lstStyle/>
          <a:p>
            <a:endParaRPr lang="ru-RU"/>
          </a:p>
        </p:txBody>
      </p:sp>
      <p:sp>
        <p:nvSpPr>
          <p:cNvPr id="33796" name="Text Box 553"/>
          <p:cNvSpPr txBox="1">
            <a:spLocks noChangeArrowheads="1"/>
          </p:cNvSpPr>
          <p:nvPr/>
        </p:nvSpPr>
        <p:spPr bwMode="auto">
          <a:xfrm>
            <a:off x="0" y="4536"/>
            <a:ext cx="9144000" cy="10306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33163" tIns="16584" rIns="33163" bIns="16584" anchor="ctr" anchorCtr="1">
            <a:spAutoFit/>
          </a:bodyPr>
          <a:lstStyle/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ПАСПОРТ ТЕРРИТОРИИ СЕЛЬСКОГО ПОСЕЛЕНИЯ</a:t>
            </a:r>
          </a:p>
          <a:p>
            <a:pPr algn="ctr" defTabSz="912703">
              <a:lnSpc>
                <a:spcPct val="90000"/>
              </a:lnSpc>
            </a:pPr>
            <a:r>
              <a:rPr lang="ru-RU" dirty="0">
                <a:cs typeface="Times New Roman" pitchFamily="18" charset="0"/>
              </a:rPr>
              <a:t>Риски возникновения ЧС на объектах ЖКХ (системы теплоснабжения)</a:t>
            </a:r>
          </a:p>
          <a:p>
            <a:pPr algn="ctr" defTabSz="912703">
              <a:lnSpc>
                <a:spcPct val="90000"/>
              </a:lnSpc>
            </a:pPr>
            <a:r>
              <a:rPr lang="ru-RU" dirty="0"/>
              <a:t>на территории села Ольгино Чистоозерного муниципального района</a:t>
            </a:r>
          </a:p>
          <a:p>
            <a:pPr algn="ctr" defTabSz="912703">
              <a:lnSpc>
                <a:spcPct val="90000"/>
              </a:lnSpc>
            </a:pPr>
            <a:endParaRPr lang="ru-RU" dirty="0">
              <a:cs typeface="Times New Roman" pitchFamily="18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7143750" y="1143001"/>
            <a:ext cx="1754188" cy="709839"/>
          </a:xfrm>
          <a:custGeom>
            <a:avLst/>
            <a:gdLst>
              <a:gd name="connsiteX0" fmla="*/ 299896 w 1753534"/>
              <a:gd name="connsiteY0" fmla="*/ 46653 h 709127"/>
              <a:gd name="connsiteX1" fmla="*/ 271904 w 1753534"/>
              <a:gd name="connsiteY1" fmla="*/ 18662 h 709127"/>
              <a:gd name="connsiteX2" fmla="*/ 215920 w 1753534"/>
              <a:gd name="connsiteY2" fmla="*/ 0 h 709127"/>
              <a:gd name="connsiteX3" fmla="*/ 85292 w 1753534"/>
              <a:gd name="connsiteY3" fmla="*/ 9331 h 709127"/>
              <a:gd name="connsiteX4" fmla="*/ 66630 w 1753534"/>
              <a:gd name="connsiteY4" fmla="*/ 27992 h 709127"/>
              <a:gd name="connsiteX5" fmla="*/ 29308 w 1753534"/>
              <a:gd name="connsiteY5" fmla="*/ 111968 h 709127"/>
              <a:gd name="connsiteX6" fmla="*/ 57300 w 1753534"/>
              <a:gd name="connsiteY6" fmla="*/ 242596 h 709127"/>
              <a:gd name="connsiteX7" fmla="*/ 85292 w 1753534"/>
              <a:gd name="connsiteY7" fmla="*/ 251927 h 709127"/>
              <a:gd name="connsiteX8" fmla="*/ 103953 w 1753534"/>
              <a:gd name="connsiteY8" fmla="*/ 559837 h 709127"/>
              <a:gd name="connsiteX9" fmla="*/ 150606 w 1753534"/>
              <a:gd name="connsiteY9" fmla="*/ 615821 h 709127"/>
              <a:gd name="connsiteX10" fmla="*/ 234581 w 1753534"/>
              <a:gd name="connsiteY10" fmla="*/ 653143 h 709127"/>
              <a:gd name="connsiteX11" fmla="*/ 262573 w 1753534"/>
              <a:gd name="connsiteY11" fmla="*/ 662474 h 709127"/>
              <a:gd name="connsiteX12" fmla="*/ 318557 w 1753534"/>
              <a:gd name="connsiteY12" fmla="*/ 690466 h 709127"/>
              <a:gd name="connsiteX13" fmla="*/ 430524 w 1753534"/>
              <a:gd name="connsiteY13" fmla="*/ 681135 h 709127"/>
              <a:gd name="connsiteX14" fmla="*/ 486508 w 1753534"/>
              <a:gd name="connsiteY14" fmla="*/ 671804 h 709127"/>
              <a:gd name="connsiteX15" fmla="*/ 803749 w 1753534"/>
              <a:gd name="connsiteY15" fmla="*/ 681135 h 709127"/>
              <a:gd name="connsiteX16" fmla="*/ 831740 w 1753534"/>
              <a:gd name="connsiteY16" fmla="*/ 690466 h 709127"/>
              <a:gd name="connsiteX17" fmla="*/ 906385 w 1753534"/>
              <a:gd name="connsiteY17" fmla="*/ 709127 h 709127"/>
              <a:gd name="connsiteX18" fmla="*/ 1037014 w 1753534"/>
              <a:gd name="connsiteY18" fmla="*/ 699796 h 709127"/>
              <a:gd name="connsiteX19" fmla="*/ 1065006 w 1753534"/>
              <a:gd name="connsiteY19" fmla="*/ 681135 h 709127"/>
              <a:gd name="connsiteX20" fmla="*/ 1120989 w 1753534"/>
              <a:gd name="connsiteY20" fmla="*/ 662474 h 709127"/>
              <a:gd name="connsiteX21" fmla="*/ 1195634 w 1753534"/>
              <a:gd name="connsiteY21" fmla="*/ 634482 h 709127"/>
              <a:gd name="connsiteX22" fmla="*/ 1270279 w 1753534"/>
              <a:gd name="connsiteY22" fmla="*/ 578498 h 709127"/>
              <a:gd name="connsiteX23" fmla="*/ 1307602 w 1753534"/>
              <a:gd name="connsiteY23" fmla="*/ 569168 h 709127"/>
              <a:gd name="connsiteX24" fmla="*/ 1335594 w 1753534"/>
              <a:gd name="connsiteY24" fmla="*/ 550507 h 709127"/>
              <a:gd name="connsiteX25" fmla="*/ 1372916 w 1753534"/>
              <a:gd name="connsiteY25" fmla="*/ 541176 h 709127"/>
              <a:gd name="connsiteX26" fmla="*/ 1643504 w 1753534"/>
              <a:gd name="connsiteY26" fmla="*/ 522515 h 709127"/>
              <a:gd name="connsiteX27" fmla="*/ 1671496 w 1753534"/>
              <a:gd name="connsiteY27" fmla="*/ 513184 h 709127"/>
              <a:gd name="connsiteX28" fmla="*/ 1736810 w 1753534"/>
              <a:gd name="connsiteY28" fmla="*/ 494523 h 709127"/>
              <a:gd name="connsiteX29" fmla="*/ 1736810 w 1753534"/>
              <a:gd name="connsiteY29" fmla="*/ 419878 h 709127"/>
              <a:gd name="connsiteX30" fmla="*/ 1718149 w 1753534"/>
              <a:gd name="connsiteY30" fmla="*/ 363894 h 709127"/>
              <a:gd name="connsiteX31" fmla="*/ 1671496 w 1753534"/>
              <a:gd name="connsiteY31" fmla="*/ 326572 h 709127"/>
              <a:gd name="connsiteX32" fmla="*/ 1634173 w 1753534"/>
              <a:gd name="connsiteY32" fmla="*/ 317241 h 709127"/>
              <a:gd name="connsiteX33" fmla="*/ 1596851 w 1753534"/>
              <a:gd name="connsiteY33" fmla="*/ 298580 h 709127"/>
              <a:gd name="connsiteX34" fmla="*/ 1484883 w 1753534"/>
              <a:gd name="connsiteY34" fmla="*/ 289249 h 709127"/>
              <a:gd name="connsiteX35" fmla="*/ 1456892 w 1753534"/>
              <a:gd name="connsiteY35" fmla="*/ 279919 h 709127"/>
              <a:gd name="connsiteX36" fmla="*/ 1391577 w 1753534"/>
              <a:gd name="connsiteY36" fmla="*/ 261258 h 709127"/>
              <a:gd name="connsiteX37" fmla="*/ 1354255 w 1753534"/>
              <a:gd name="connsiteY37" fmla="*/ 242596 h 709127"/>
              <a:gd name="connsiteX38" fmla="*/ 1298271 w 1753534"/>
              <a:gd name="connsiteY38" fmla="*/ 205274 h 709127"/>
              <a:gd name="connsiteX39" fmla="*/ 1242287 w 1753534"/>
              <a:gd name="connsiteY39" fmla="*/ 177282 h 709127"/>
              <a:gd name="connsiteX40" fmla="*/ 1223626 w 1753534"/>
              <a:gd name="connsiteY40" fmla="*/ 149290 h 709127"/>
              <a:gd name="connsiteX41" fmla="*/ 1167643 w 1753534"/>
              <a:gd name="connsiteY41" fmla="*/ 111968 h 709127"/>
              <a:gd name="connsiteX42" fmla="*/ 1139651 w 1753534"/>
              <a:gd name="connsiteY42" fmla="*/ 93307 h 709127"/>
              <a:gd name="connsiteX43" fmla="*/ 1102328 w 1753534"/>
              <a:gd name="connsiteY43" fmla="*/ 83976 h 709127"/>
              <a:gd name="connsiteX44" fmla="*/ 869063 w 1753534"/>
              <a:gd name="connsiteY44" fmla="*/ 93307 h 709127"/>
              <a:gd name="connsiteX45" fmla="*/ 841071 w 1753534"/>
              <a:gd name="connsiteY45" fmla="*/ 102637 h 709127"/>
              <a:gd name="connsiteX46" fmla="*/ 775757 w 1753534"/>
              <a:gd name="connsiteY46" fmla="*/ 121298 h 709127"/>
              <a:gd name="connsiteX47" fmla="*/ 645128 w 1753534"/>
              <a:gd name="connsiteY47" fmla="*/ 111968 h 709127"/>
              <a:gd name="connsiteX48" fmla="*/ 617136 w 1753534"/>
              <a:gd name="connsiteY48" fmla="*/ 102637 h 709127"/>
              <a:gd name="connsiteX49" fmla="*/ 579814 w 1753534"/>
              <a:gd name="connsiteY49" fmla="*/ 93307 h 709127"/>
              <a:gd name="connsiteX50" fmla="*/ 551822 w 1753534"/>
              <a:gd name="connsiteY50" fmla="*/ 74645 h 709127"/>
              <a:gd name="connsiteX51" fmla="*/ 523830 w 1753534"/>
              <a:gd name="connsiteY51" fmla="*/ 65315 h 709127"/>
              <a:gd name="connsiteX52" fmla="*/ 449185 w 1753534"/>
              <a:gd name="connsiteY52" fmla="*/ 9331 h 709127"/>
              <a:gd name="connsiteX53" fmla="*/ 365210 w 1753534"/>
              <a:gd name="connsiteY53" fmla="*/ 18662 h 709127"/>
              <a:gd name="connsiteX54" fmla="*/ 299896 w 1753534"/>
              <a:gd name="connsiteY54" fmla="*/ 46653 h 70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753534" h="709127">
                <a:moveTo>
                  <a:pt x="299896" y="46653"/>
                </a:moveTo>
                <a:cubicBezTo>
                  <a:pt x="284345" y="46653"/>
                  <a:pt x="283439" y="25070"/>
                  <a:pt x="271904" y="18662"/>
                </a:cubicBezTo>
                <a:cubicBezTo>
                  <a:pt x="254709" y="9109"/>
                  <a:pt x="215920" y="0"/>
                  <a:pt x="215920" y="0"/>
                </a:cubicBezTo>
                <a:cubicBezTo>
                  <a:pt x="172377" y="3110"/>
                  <a:pt x="128198" y="1286"/>
                  <a:pt x="85292" y="9331"/>
                </a:cubicBezTo>
                <a:cubicBezTo>
                  <a:pt x="76646" y="10952"/>
                  <a:pt x="70564" y="20124"/>
                  <a:pt x="66630" y="27992"/>
                </a:cubicBezTo>
                <a:cubicBezTo>
                  <a:pt x="0" y="161250"/>
                  <a:pt x="84205" y="29621"/>
                  <a:pt x="29308" y="111968"/>
                </a:cubicBezTo>
                <a:cubicBezTo>
                  <a:pt x="32626" y="151787"/>
                  <a:pt x="13739" y="216460"/>
                  <a:pt x="57300" y="242596"/>
                </a:cubicBezTo>
                <a:cubicBezTo>
                  <a:pt x="65734" y="247656"/>
                  <a:pt x="75961" y="248817"/>
                  <a:pt x="85292" y="251927"/>
                </a:cubicBezTo>
                <a:cubicBezTo>
                  <a:pt x="120328" y="392080"/>
                  <a:pt x="67305" y="168927"/>
                  <a:pt x="103953" y="559837"/>
                </a:cubicBezTo>
                <a:cubicBezTo>
                  <a:pt x="105197" y="573107"/>
                  <a:pt x="143792" y="610143"/>
                  <a:pt x="150606" y="615821"/>
                </a:cubicBezTo>
                <a:cubicBezTo>
                  <a:pt x="180178" y="640464"/>
                  <a:pt x="193897" y="639581"/>
                  <a:pt x="234581" y="653143"/>
                </a:cubicBezTo>
                <a:cubicBezTo>
                  <a:pt x="243912" y="656253"/>
                  <a:pt x="254389" y="657018"/>
                  <a:pt x="262573" y="662474"/>
                </a:cubicBezTo>
                <a:cubicBezTo>
                  <a:pt x="298749" y="686591"/>
                  <a:pt x="279926" y="677589"/>
                  <a:pt x="318557" y="690466"/>
                </a:cubicBezTo>
                <a:cubicBezTo>
                  <a:pt x="355879" y="687356"/>
                  <a:pt x="393301" y="685271"/>
                  <a:pt x="430524" y="681135"/>
                </a:cubicBezTo>
                <a:cubicBezTo>
                  <a:pt x="449327" y="679046"/>
                  <a:pt x="467589" y="671804"/>
                  <a:pt x="486508" y="671804"/>
                </a:cubicBezTo>
                <a:cubicBezTo>
                  <a:pt x="592301" y="671804"/>
                  <a:pt x="698002" y="678025"/>
                  <a:pt x="803749" y="681135"/>
                </a:cubicBezTo>
                <a:cubicBezTo>
                  <a:pt x="813079" y="684245"/>
                  <a:pt x="822251" y="687878"/>
                  <a:pt x="831740" y="690466"/>
                </a:cubicBezTo>
                <a:cubicBezTo>
                  <a:pt x="856484" y="697214"/>
                  <a:pt x="906385" y="709127"/>
                  <a:pt x="906385" y="709127"/>
                </a:cubicBezTo>
                <a:cubicBezTo>
                  <a:pt x="949928" y="706017"/>
                  <a:pt x="994024" y="707382"/>
                  <a:pt x="1037014" y="699796"/>
                </a:cubicBezTo>
                <a:cubicBezTo>
                  <a:pt x="1048057" y="697847"/>
                  <a:pt x="1054759" y="685689"/>
                  <a:pt x="1065006" y="681135"/>
                </a:cubicBezTo>
                <a:cubicBezTo>
                  <a:pt x="1082981" y="673146"/>
                  <a:pt x="1103395" y="671271"/>
                  <a:pt x="1120989" y="662474"/>
                </a:cubicBezTo>
                <a:cubicBezTo>
                  <a:pt x="1169782" y="638078"/>
                  <a:pt x="1144818" y="647187"/>
                  <a:pt x="1195634" y="634482"/>
                </a:cubicBezTo>
                <a:cubicBezTo>
                  <a:pt x="1216359" y="613758"/>
                  <a:pt x="1242149" y="585530"/>
                  <a:pt x="1270279" y="578498"/>
                </a:cubicBezTo>
                <a:lnTo>
                  <a:pt x="1307602" y="569168"/>
                </a:lnTo>
                <a:cubicBezTo>
                  <a:pt x="1316933" y="562948"/>
                  <a:pt x="1325287" y="554924"/>
                  <a:pt x="1335594" y="550507"/>
                </a:cubicBezTo>
                <a:cubicBezTo>
                  <a:pt x="1347381" y="545455"/>
                  <a:pt x="1360341" y="543691"/>
                  <a:pt x="1372916" y="541176"/>
                </a:cubicBezTo>
                <a:cubicBezTo>
                  <a:pt x="1472564" y="521246"/>
                  <a:pt x="1512050" y="528230"/>
                  <a:pt x="1643504" y="522515"/>
                </a:cubicBezTo>
                <a:cubicBezTo>
                  <a:pt x="1652835" y="519405"/>
                  <a:pt x="1662039" y="515886"/>
                  <a:pt x="1671496" y="513184"/>
                </a:cubicBezTo>
                <a:cubicBezTo>
                  <a:pt x="1753534" y="489743"/>
                  <a:pt x="1669674" y="516900"/>
                  <a:pt x="1736810" y="494523"/>
                </a:cubicBezTo>
                <a:cubicBezTo>
                  <a:pt x="1749758" y="455676"/>
                  <a:pt x="1750321" y="469419"/>
                  <a:pt x="1736810" y="419878"/>
                </a:cubicBezTo>
                <a:cubicBezTo>
                  <a:pt x="1731634" y="400900"/>
                  <a:pt x="1732059" y="377803"/>
                  <a:pt x="1718149" y="363894"/>
                </a:cubicBezTo>
                <a:cubicBezTo>
                  <a:pt x="1703101" y="348847"/>
                  <a:pt x="1692092" y="335399"/>
                  <a:pt x="1671496" y="326572"/>
                </a:cubicBezTo>
                <a:cubicBezTo>
                  <a:pt x="1659709" y="321520"/>
                  <a:pt x="1646180" y="321744"/>
                  <a:pt x="1634173" y="317241"/>
                </a:cubicBezTo>
                <a:cubicBezTo>
                  <a:pt x="1621150" y="312357"/>
                  <a:pt x="1610522" y="301143"/>
                  <a:pt x="1596851" y="298580"/>
                </a:cubicBezTo>
                <a:cubicBezTo>
                  <a:pt x="1560040" y="291678"/>
                  <a:pt x="1522206" y="292359"/>
                  <a:pt x="1484883" y="289249"/>
                </a:cubicBezTo>
                <a:cubicBezTo>
                  <a:pt x="1475553" y="286139"/>
                  <a:pt x="1466349" y="282621"/>
                  <a:pt x="1456892" y="279919"/>
                </a:cubicBezTo>
                <a:cubicBezTo>
                  <a:pt x="1433230" y="273159"/>
                  <a:pt x="1413939" y="270842"/>
                  <a:pt x="1391577" y="261258"/>
                </a:cubicBezTo>
                <a:cubicBezTo>
                  <a:pt x="1378792" y="255779"/>
                  <a:pt x="1366182" y="249752"/>
                  <a:pt x="1354255" y="242596"/>
                </a:cubicBezTo>
                <a:cubicBezTo>
                  <a:pt x="1335023" y="231057"/>
                  <a:pt x="1319548" y="212367"/>
                  <a:pt x="1298271" y="205274"/>
                </a:cubicBezTo>
                <a:cubicBezTo>
                  <a:pt x="1259640" y="192397"/>
                  <a:pt x="1278463" y="201399"/>
                  <a:pt x="1242287" y="177282"/>
                </a:cubicBezTo>
                <a:cubicBezTo>
                  <a:pt x="1236067" y="167951"/>
                  <a:pt x="1232065" y="156675"/>
                  <a:pt x="1223626" y="149290"/>
                </a:cubicBezTo>
                <a:cubicBezTo>
                  <a:pt x="1206747" y="134521"/>
                  <a:pt x="1186304" y="124409"/>
                  <a:pt x="1167643" y="111968"/>
                </a:cubicBezTo>
                <a:cubicBezTo>
                  <a:pt x="1158312" y="105748"/>
                  <a:pt x="1150530" y="96027"/>
                  <a:pt x="1139651" y="93307"/>
                </a:cubicBezTo>
                <a:lnTo>
                  <a:pt x="1102328" y="83976"/>
                </a:lnTo>
                <a:cubicBezTo>
                  <a:pt x="1024573" y="87086"/>
                  <a:pt x="946682" y="87763"/>
                  <a:pt x="869063" y="93307"/>
                </a:cubicBezTo>
                <a:cubicBezTo>
                  <a:pt x="859253" y="94008"/>
                  <a:pt x="850528" y="99935"/>
                  <a:pt x="841071" y="102637"/>
                </a:cubicBezTo>
                <a:cubicBezTo>
                  <a:pt x="759059" y="126069"/>
                  <a:pt x="842872" y="98928"/>
                  <a:pt x="775757" y="121298"/>
                </a:cubicBezTo>
                <a:cubicBezTo>
                  <a:pt x="732214" y="118188"/>
                  <a:pt x="688483" y="117068"/>
                  <a:pt x="645128" y="111968"/>
                </a:cubicBezTo>
                <a:cubicBezTo>
                  <a:pt x="635360" y="110819"/>
                  <a:pt x="626593" y="105339"/>
                  <a:pt x="617136" y="102637"/>
                </a:cubicBezTo>
                <a:cubicBezTo>
                  <a:pt x="604806" y="99114"/>
                  <a:pt x="592255" y="96417"/>
                  <a:pt x="579814" y="93307"/>
                </a:cubicBezTo>
                <a:cubicBezTo>
                  <a:pt x="570483" y="87086"/>
                  <a:pt x="561852" y="79660"/>
                  <a:pt x="551822" y="74645"/>
                </a:cubicBezTo>
                <a:cubicBezTo>
                  <a:pt x="543025" y="70247"/>
                  <a:pt x="531698" y="71216"/>
                  <a:pt x="523830" y="65315"/>
                </a:cubicBezTo>
                <a:cubicBezTo>
                  <a:pt x="438055" y="984"/>
                  <a:pt x="512427" y="30412"/>
                  <a:pt x="449185" y="9331"/>
                </a:cubicBezTo>
                <a:cubicBezTo>
                  <a:pt x="421193" y="12441"/>
                  <a:pt x="393091" y="14679"/>
                  <a:pt x="365210" y="18662"/>
                </a:cubicBezTo>
                <a:cubicBezTo>
                  <a:pt x="287091" y="29822"/>
                  <a:pt x="315447" y="46653"/>
                  <a:pt x="299896" y="46653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34084" name="Group 292"/>
          <p:cNvGraphicFramePr>
            <a:graphicFrameLocks noGrp="1"/>
          </p:cNvGraphicFramePr>
          <p:nvPr/>
        </p:nvGraphicFramePr>
        <p:xfrm>
          <a:off x="-10206" y="765402"/>
          <a:ext cx="9143999" cy="1238252"/>
        </p:xfrm>
        <a:graphic>
          <a:graphicData uri="http://schemas.openxmlformats.org/drawingml/2006/table">
            <a:tbl>
              <a:tblPr/>
              <a:tblGrid>
                <a:gridCol w="1179286"/>
                <a:gridCol w="1307419"/>
                <a:gridCol w="1344839"/>
                <a:gridCol w="1215571"/>
                <a:gridCol w="1317625"/>
                <a:gridCol w="2779259"/>
              </a:tblGrid>
              <a:tr h="298224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риска возникновения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98224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804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теплоснабжения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теплоснабжения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теплоснабжения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Аварий на системах теплоснабжения не зафиксировано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Сохраняется вероятность возникновения аварийных ситуаций на системах теплоснабжения 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FE5"/>
                    </a:solidFill>
                  </a:tcPr>
                </a:tc>
              </a:tr>
            </a:tbl>
          </a:graphicData>
        </a:graphic>
      </p:graphicFrame>
      <p:sp>
        <p:nvSpPr>
          <p:cNvPr id="168" name="Овал 167"/>
          <p:cNvSpPr/>
          <p:nvPr/>
        </p:nvSpPr>
        <p:spPr>
          <a:xfrm>
            <a:off x="6628947" y="1114653"/>
            <a:ext cx="251732" cy="2517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959" name="AutoShape 252"/>
          <p:cNvSpPr>
            <a:spLocks noChangeArrowheads="1"/>
          </p:cNvSpPr>
          <p:nvPr/>
        </p:nvSpPr>
        <p:spPr bwMode="auto">
          <a:xfrm>
            <a:off x="2360840" y="960438"/>
            <a:ext cx="1660071" cy="261489"/>
          </a:xfrm>
          <a:prstGeom prst="wedgeRectCallout">
            <a:avLst>
              <a:gd name="adj1" fmla="val 42755"/>
              <a:gd name="adj2" fmla="val 719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endParaRPr lang="ru-RU" sz="1100" dirty="0">
              <a:cs typeface="Times New Roman" pitchFamily="18" charset="0"/>
            </a:endParaRPr>
          </a:p>
        </p:txBody>
      </p:sp>
      <p:graphicFrame>
        <p:nvGraphicFramePr>
          <p:cNvPr id="34126" name="Group 334"/>
          <p:cNvGraphicFramePr>
            <a:graphicFrameLocks noGrp="1"/>
          </p:cNvGraphicFramePr>
          <p:nvPr/>
        </p:nvGraphicFramePr>
        <p:xfrm>
          <a:off x="1" y="2092099"/>
          <a:ext cx="2411866" cy="785133"/>
        </p:xfrm>
        <a:graphic>
          <a:graphicData uri="http://schemas.openxmlformats.org/drawingml/2006/table">
            <a:tbl>
              <a:tblPr/>
              <a:tblGrid>
                <a:gridCol w="1411741"/>
                <a:gridCol w="509134"/>
                <a:gridCol w="490991"/>
              </a:tblGrid>
              <a:tr h="371249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Силы и средства, привлекаемые к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ликвидации последствий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009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Формирования и подразделения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Л/состав,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Техника,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ед.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ПЧ 75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</a:tbl>
          </a:graphicData>
        </a:graphic>
      </p:graphicFrame>
      <p:cxnSp>
        <p:nvCxnSpPr>
          <p:cNvPr id="242" name="Прямая соединительная линия 241"/>
          <p:cNvCxnSpPr/>
          <p:nvPr/>
        </p:nvCxnSpPr>
        <p:spPr>
          <a:xfrm rot="16200000" flipH="1">
            <a:off x="8349683" y="3870666"/>
            <a:ext cx="73705" cy="9071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Прямая соединительная линия 242"/>
          <p:cNvCxnSpPr/>
          <p:nvPr/>
        </p:nvCxnSpPr>
        <p:spPr>
          <a:xfrm>
            <a:off x="8468178" y="3849688"/>
            <a:ext cx="73706" cy="7937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173" name="Group 381"/>
          <p:cNvGraphicFramePr>
            <a:graphicFrameLocks noGrp="1"/>
          </p:cNvGraphicFramePr>
          <p:nvPr/>
        </p:nvGraphicFramePr>
        <p:xfrm>
          <a:off x="0" y="777875"/>
          <a:ext cx="9144000" cy="614590"/>
        </p:xfrm>
        <a:graphic>
          <a:graphicData uri="http://schemas.openxmlformats.org/drawingml/2006/table">
            <a:tbl>
              <a:tblPr/>
              <a:tblGrid>
                <a:gridCol w="1179286"/>
                <a:gridCol w="1307420"/>
                <a:gridCol w="1344839"/>
                <a:gridCol w="1215571"/>
                <a:gridCol w="1317625"/>
                <a:gridCol w="2779259"/>
              </a:tblGrid>
              <a:tr h="307295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риска возникновения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729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27709" marR="127709" marT="63861" marB="638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191" name="Rectangle 48"/>
          <p:cNvSpPr>
            <a:spLocks noChangeArrowheads="1"/>
          </p:cNvSpPr>
          <p:nvPr/>
        </p:nvSpPr>
        <p:spPr bwMode="auto">
          <a:xfrm>
            <a:off x="556759" y="1834697"/>
            <a:ext cx="8354786" cy="4843009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651931"/>
            <a:endParaRPr lang="ru-RU" sz="1400" dirty="0">
              <a:latin typeface="Calibri" pitchFamily="34" charset="0"/>
            </a:endParaRPr>
          </a:p>
        </p:txBody>
      </p:sp>
      <p:sp>
        <p:nvSpPr>
          <p:cNvPr id="34192" name="Rectangle 162"/>
          <p:cNvSpPr>
            <a:spLocks noChangeArrowheads="1"/>
          </p:cNvSpPr>
          <p:nvPr/>
        </p:nvSpPr>
        <p:spPr bwMode="auto">
          <a:xfrm>
            <a:off x="4226152" y="2961822"/>
            <a:ext cx="907143" cy="113052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193" name="AutoShape 4"/>
          <p:cNvCxnSpPr>
            <a:cxnSpLocks noChangeShapeType="1"/>
          </p:cNvCxnSpPr>
          <p:nvPr/>
        </p:nvCxnSpPr>
        <p:spPr bwMode="auto">
          <a:xfrm>
            <a:off x="598715" y="6225268"/>
            <a:ext cx="256948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194" name="AutoShape 5"/>
          <p:cNvCxnSpPr>
            <a:cxnSpLocks noChangeShapeType="1"/>
          </p:cNvCxnSpPr>
          <p:nvPr/>
        </p:nvCxnSpPr>
        <p:spPr bwMode="auto">
          <a:xfrm>
            <a:off x="598714" y="5966732"/>
            <a:ext cx="2645456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4195" name="Rectangle 7"/>
          <p:cNvSpPr>
            <a:spLocks noChangeArrowheads="1"/>
          </p:cNvSpPr>
          <p:nvPr/>
        </p:nvSpPr>
        <p:spPr bwMode="auto">
          <a:xfrm>
            <a:off x="3093358" y="4593545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196" name="Rectangle 8"/>
          <p:cNvSpPr>
            <a:spLocks noChangeArrowheads="1"/>
          </p:cNvSpPr>
          <p:nvPr/>
        </p:nvSpPr>
        <p:spPr bwMode="auto">
          <a:xfrm>
            <a:off x="3093358" y="4422322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197" name="Rectangle 9"/>
          <p:cNvSpPr>
            <a:spLocks noChangeArrowheads="1"/>
          </p:cNvSpPr>
          <p:nvPr/>
        </p:nvSpPr>
        <p:spPr bwMode="auto">
          <a:xfrm>
            <a:off x="2110241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198" name="Rectangle 10"/>
          <p:cNvSpPr>
            <a:spLocks noChangeArrowheads="1"/>
          </p:cNvSpPr>
          <p:nvPr/>
        </p:nvSpPr>
        <p:spPr bwMode="auto">
          <a:xfrm>
            <a:off x="1959429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199" name="Rectangle 11"/>
          <p:cNvSpPr>
            <a:spLocks noChangeArrowheads="1"/>
          </p:cNvSpPr>
          <p:nvPr/>
        </p:nvSpPr>
        <p:spPr bwMode="auto">
          <a:xfrm>
            <a:off x="1128260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0" name="Rectangle 12"/>
          <p:cNvSpPr>
            <a:spLocks noChangeArrowheads="1"/>
          </p:cNvSpPr>
          <p:nvPr/>
        </p:nvSpPr>
        <p:spPr bwMode="auto">
          <a:xfrm>
            <a:off x="750661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1" name="Rectangle 14"/>
          <p:cNvSpPr>
            <a:spLocks noChangeArrowheads="1"/>
          </p:cNvSpPr>
          <p:nvPr/>
        </p:nvSpPr>
        <p:spPr bwMode="auto">
          <a:xfrm rot="5400000">
            <a:off x="3001509" y="4856616"/>
            <a:ext cx="258536" cy="7483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2" name="Rectangle 15"/>
          <p:cNvSpPr>
            <a:spLocks noChangeArrowheads="1"/>
          </p:cNvSpPr>
          <p:nvPr/>
        </p:nvSpPr>
        <p:spPr bwMode="auto">
          <a:xfrm>
            <a:off x="4094617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3" name="Rectangle 16"/>
          <p:cNvSpPr>
            <a:spLocks noChangeArrowheads="1"/>
          </p:cNvSpPr>
          <p:nvPr/>
        </p:nvSpPr>
        <p:spPr bwMode="auto">
          <a:xfrm>
            <a:off x="1279071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4" name="Rectangle 17"/>
          <p:cNvSpPr>
            <a:spLocks noChangeArrowheads="1"/>
          </p:cNvSpPr>
          <p:nvPr/>
        </p:nvSpPr>
        <p:spPr bwMode="auto">
          <a:xfrm>
            <a:off x="901474" y="5795509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5" name="Rectangle 18"/>
          <p:cNvSpPr>
            <a:spLocks noChangeArrowheads="1"/>
          </p:cNvSpPr>
          <p:nvPr/>
        </p:nvSpPr>
        <p:spPr bwMode="auto">
          <a:xfrm>
            <a:off x="523875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6" name="Rectangle 24"/>
          <p:cNvSpPr>
            <a:spLocks noChangeArrowheads="1"/>
          </p:cNvSpPr>
          <p:nvPr/>
        </p:nvSpPr>
        <p:spPr bwMode="auto">
          <a:xfrm>
            <a:off x="3713617" y="5725206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7" name="Rectangle 25"/>
          <p:cNvSpPr>
            <a:spLocks noChangeArrowheads="1"/>
          </p:cNvSpPr>
          <p:nvPr/>
        </p:nvSpPr>
        <p:spPr bwMode="auto">
          <a:xfrm flipV="1">
            <a:off x="4203474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8" name="Rectangle 26"/>
          <p:cNvSpPr>
            <a:spLocks noChangeArrowheads="1"/>
          </p:cNvSpPr>
          <p:nvPr/>
        </p:nvSpPr>
        <p:spPr bwMode="auto">
          <a:xfrm>
            <a:off x="2261054" y="5795509"/>
            <a:ext cx="15194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09" name="Rectangle 27"/>
          <p:cNvSpPr>
            <a:spLocks noChangeArrowheads="1"/>
          </p:cNvSpPr>
          <p:nvPr/>
        </p:nvSpPr>
        <p:spPr bwMode="auto">
          <a:xfrm>
            <a:off x="1732643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0" name="Rectangle 28"/>
          <p:cNvSpPr>
            <a:spLocks noChangeArrowheads="1"/>
          </p:cNvSpPr>
          <p:nvPr/>
        </p:nvSpPr>
        <p:spPr bwMode="auto">
          <a:xfrm>
            <a:off x="1505857" y="5795509"/>
            <a:ext cx="15081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1" name="Rectangle 29"/>
          <p:cNvSpPr>
            <a:spLocks noChangeArrowheads="1"/>
          </p:cNvSpPr>
          <p:nvPr/>
        </p:nvSpPr>
        <p:spPr bwMode="auto">
          <a:xfrm>
            <a:off x="2790599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2" name="Rectangle 30"/>
          <p:cNvSpPr>
            <a:spLocks noChangeArrowheads="1"/>
          </p:cNvSpPr>
          <p:nvPr/>
        </p:nvSpPr>
        <p:spPr bwMode="auto">
          <a:xfrm>
            <a:off x="2639786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3" name="Rectangle 31"/>
          <p:cNvSpPr>
            <a:spLocks noChangeArrowheads="1"/>
          </p:cNvSpPr>
          <p:nvPr/>
        </p:nvSpPr>
        <p:spPr bwMode="auto">
          <a:xfrm>
            <a:off x="2487839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214" name="AutoShape 32"/>
          <p:cNvCxnSpPr>
            <a:cxnSpLocks noChangeShapeType="1"/>
          </p:cNvCxnSpPr>
          <p:nvPr/>
        </p:nvCxnSpPr>
        <p:spPr bwMode="auto">
          <a:xfrm flipV="1">
            <a:off x="3244170" y="2961822"/>
            <a:ext cx="0" cy="30049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4215" name="Rectangle 33"/>
          <p:cNvSpPr>
            <a:spLocks noChangeArrowheads="1"/>
          </p:cNvSpPr>
          <p:nvPr/>
        </p:nvSpPr>
        <p:spPr bwMode="auto">
          <a:xfrm>
            <a:off x="2941411" y="5365751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6" name="Rectangle 34"/>
          <p:cNvSpPr>
            <a:spLocks noChangeArrowheads="1"/>
          </p:cNvSpPr>
          <p:nvPr/>
        </p:nvSpPr>
        <p:spPr bwMode="auto">
          <a:xfrm>
            <a:off x="3093358" y="4249964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7" name="Rectangle 35"/>
          <p:cNvSpPr>
            <a:spLocks noChangeArrowheads="1"/>
          </p:cNvSpPr>
          <p:nvPr/>
        </p:nvSpPr>
        <p:spPr bwMode="auto">
          <a:xfrm>
            <a:off x="3093358" y="4078742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8" name="Rectangle 36"/>
          <p:cNvSpPr>
            <a:spLocks noChangeArrowheads="1"/>
          </p:cNvSpPr>
          <p:nvPr/>
        </p:nvSpPr>
        <p:spPr bwMode="auto">
          <a:xfrm>
            <a:off x="3495903" y="441892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19" name="Rectangle 37"/>
          <p:cNvSpPr>
            <a:spLocks noChangeArrowheads="1"/>
          </p:cNvSpPr>
          <p:nvPr/>
        </p:nvSpPr>
        <p:spPr bwMode="auto">
          <a:xfrm>
            <a:off x="3495903" y="3548063"/>
            <a:ext cx="74839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0" name="Rectangle 38"/>
          <p:cNvSpPr>
            <a:spLocks noChangeArrowheads="1"/>
          </p:cNvSpPr>
          <p:nvPr/>
        </p:nvSpPr>
        <p:spPr bwMode="auto">
          <a:xfrm>
            <a:off x="3093358" y="5108348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1" name="Rectangle 39"/>
          <p:cNvSpPr>
            <a:spLocks noChangeArrowheads="1"/>
          </p:cNvSpPr>
          <p:nvPr/>
        </p:nvSpPr>
        <p:spPr bwMode="auto">
          <a:xfrm rot="5400000">
            <a:off x="3002076" y="3826443"/>
            <a:ext cx="257402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2" name="Rectangle 41"/>
          <p:cNvSpPr>
            <a:spLocks noChangeArrowheads="1"/>
          </p:cNvSpPr>
          <p:nvPr/>
        </p:nvSpPr>
        <p:spPr bwMode="auto">
          <a:xfrm rot="5400000">
            <a:off x="3451679" y="4844143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3" name="Rectangle 42"/>
          <p:cNvSpPr>
            <a:spLocks noChangeArrowheads="1"/>
          </p:cNvSpPr>
          <p:nvPr/>
        </p:nvSpPr>
        <p:spPr bwMode="auto">
          <a:xfrm rot="5400000">
            <a:off x="3451679" y="4626429"/>
            <a:ext cx="163286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4" name="Rectangle 43"/>
          <p:cNvSpPr>
            <a:spLocks noChangeArrowheads="1"/>
          </p:cNvSpPr>
          <p:nvPr/>
        </p:nvSpPr>
        <p:spPr bwMode="auto">
          <a:xfrm rot="5400000">
            <a:off x="3424465" y="4218215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5" name="Rectangle 44"/>
          <p:cNvSpPr>
            <a:spLocks noChangeArrowheads="1"/>
          </p:cNvSpPr>
          <p:nvPr/>
        </p:nvSpPr>
        <p:spPr bwMode="auto">
          <a:xfrm rot="5400000">
            <a:off x="3424465" y="3782786"/>
            <a:ext cx="217714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6" name="Rectangle 45"/>
          <p:cNvSpPr>
            <a:spLocks noChangeArrowheads="1"/>
          </p:cNvSpPr>
          <p:nvPr/>
        </p:nvSpPr>
        <p:spPr bwMode="auto">
          <a:xfrm rot="5400000">
            <a:off x="3443742" y="3328081"/>
            <a:ext cx="179161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7" name="Rectangle 46"/>
          <p:cNvSpPr>
            <a:spLocks noChangeArrowheads="1"/>
          </p:cNvSpPr>
          <p:nvPr/>
        </p:nvSpPr>
        <p:spPr bwMode="auto">
          <a:xfrm rot="5400000">
            <a:off x="3435238" y="3064443"/>
            <a:ext cx="196169" cy="7483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8" name="Rectangle 47"/>
          <p:cNvSpPr>
            <a:spLocks noChangeArrowheads="1"/>
          </p:cNvSpPr>
          <p:nvPr/>
        </p:nvSpPr>
        <p:spPr bwMode="auto">
          <a:xfrm rot="10800000">
            <a:off x="4755696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29" name="Line 48"/>
          <p:cNvSpPr>
            <a:spLocks noChangeShapeType="1"/>
          </p:cNvSpPr>
          <p:nvPr/>
        </p:nvSpPr>
        <p:spPr bwMode="auto">
          <a:xfrm>
            <a:off x="3394982" y="2961822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30" name="Rectangle 49"/>
          <p:cNvSpPr>
            <a:spLocks noChangeArrowheads="1"/>
          </p:cNvSpPr>
          <p:nvPr/>
        </p:nvSpPr>
        <p:spPr bwMode="auto">
          <a:xfrm>
            <a:off x="4528911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31" name="Rectangle 50"/>
          <p:cNvSpPr>
            <a:spLocks noChangeArrowheads="1"/>
          </p:cNvSpPr>
          <p:nvPr/>
        </p:nvSpPr>
        <p:spPr bwMode="auto">
          <a:xfrm>
            <a:off x="3621768" y="2619375"/>
            <a:ext cx="75974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32" name="Rectangle 52"/>
          <p:cNvSpPr>
            <a:spLocks noChangeArrowheads="1"/>
          </p:cNvSpPr>
          <p:nvPr/>
        </p:nvSpPr>
        <p:spPr bwMode="auto">
          <a:xfrm>
            <a:off x="3924528" y="5507492"/>
            <a:ext cx="170089" cy="374196"/>
          </a:xfrm>
          <a:prstGeom prst="rect">
            <a:avLst/>
          </a:prstGeom>
          <a:solidFill>
            <a:srgbClr val="00B05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33" name="Rectangle 53"/>
          <p:cNvSpPr>
            <a:spLocks noChangeArrowheads="1"/>
          </p:cNvSpPr>
          <p:nvPr/>
        </p:nvSpPr>
        <p:spPr bwMode="auto">
          <a:xfrm rot="5400000">
            <a:off x="4782344" y="5644130"/>
            <a:ext cx="257402" cy="217714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34" name="Line 54"/>
          <p:cNvSpPr>
            <a:spLocks noChangeShapeType="1"/>
          </p:cNvSpPr>
          <p:nvPr/>
        </p:nvSpPr>
        <p:spPr bwMode="auto">
          <a:xfrm>
            <a:off x="3394983" y="5966732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35" name="Line 56"/>
          <p:cNvSpPr>
            <a:spLocks noChangeShapeType="1"/>
          </p:cNvSpPr>
          <p:nvPr/>
        </p:nvSpPr>
        <p:spPr bwMode="auto">
          <a:xfrm flipV="1">
            <a:off x="5284107" y="2876777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36" name="Line 57"/>
          <p:cNvSpPr>
            <a:spLocks noChangeShapeType="1"/>
          </p:cNvSpPr>
          <p:nvPr/>
        </p:nvSpPr>
        <p:spPr bwMode="auto">
          <a:xfrm>
            <a:off x="3394983" y="2961821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37" name="Text Box 58"/>
          <p:cNvSpPr txBox="1">
            <a:spLocks noChangeArrowheads="1"/>
          </p:cNvSpPr>
          <p:nvPr/>
        </p:nvSpPr>
        <p:spPr bwMode="auto">
          <a:xfrm rot="-5400000">
            <a:off x="2757715" y="3740831"/>
            <a:ext cx="1204232" cy="1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600" dirty="0">
                <a:latin typeface="Arial" pitchFamily="34" charset="0"/>
              </a:rPr>
              <a:t>Ул. </a:t>
            </a:r>
            <a:r>
              <a:rPr lang="ru-RU" sz="600" dirty="0" err="1">
                <a:latin typeface="Arial" pitchFamily="34" charset="0"/>
              </a:rPr>
              <a:t>Покусевка</a:t>
            </a:r>
            <a:endParaRPr lang="ru-RU" sz="600" dirty="0">
              <a:latin typeface="Arial" pitchFamily="34" charset="0"/>
            </a:endParaRPr>
          </a:p>
        </p:txBody>
      </p:sp>
      <p:sp>
        <p:nvSpPr>
          <p:cNvPr id="34238" name="Line 59"/>
          <p:cNvSpPr>
            <a:spLocks noChangeShapeType="1"/>
          </p:cNvSpPr>
          <p:nvPr/>
        </p:nvSpPr>
        <p:spPr bwMode="auto">
          <a:xfrm flipV="1">
            <a:off x="3244170" y="2704420"/>
            <a:ext cx="0" cy="2574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39" name="Line 60"/>
          <p:cNvSpPr>
            <a:spLocks noChangeShapeType="1"/>
          </p:cNvSpPr>
          <p:nvPr/>
        </p:nvSpPr>
        <p:spPr bwMode="auto">
          <a:xfrm>
            <a:off x="3394983" y="2790599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0" name="Line 61"/>
          <p:cNvSpPr>
            <a:spLocks noChangeShapeType="1"/>
          </p:cNvSpPr>
          <p:nvPr/>
        </p:nvSpPr>
        <p:spPr bwMode="auto">
          <a:xfrm flipV="1">
            <a:off x="5284107" y="2360840"/>
            <a:ext cx="0" cy="429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1" name="Line 62"/>
          <p:cNvSpPr>
            <a:spLocks noChangeShapeType="1"/>
          </p:cNvSpPr>
          <p:nvPr/>
        </p:nvSpPr>
        <p:spPr bwMode="auto">
          <a:xfrm flipV="1">
            <a:off x="3394982" y="22757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2" name="Line 63"/>
          <p:cNvSpPr>
            <a:spLocks noChangeShapeType="1"/>
          </p:cNvSpPr>
          <p:nvPr/>
        </p:nvSpPr>
        <p:spPr bwMode="auto">
          <a:xfrm>
            <a:off x="3244170" y="2275795"/>
            <a:ext cx="0" cy="600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3" name="Line 64"/>
          <p:cNvSpPr>
            <a:spLocks noChangeShapeType="1"/>
          </p:cNvSpPr>
          <p:nvPr/>
        </p:nvSpPr>
        <p:spPr bwMode="auto">
          <a:xfrm>
            <a:off x="5436054" y="22757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4" name="Line 65"/>
          <p:cNvSpPr>
            <a:spLocks noChangeShapeType="1"/>
          </p:cNvSpPr>
          <p:nvPr/>
        </p:nvSpPr>
        <p:spPr bwMode="auto">
          <a:xfrm>
            <a:off x="5919108" y="2786063"/>
            <a:ext cx="34006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5" name="Line 66"/>
          <p:cNvSpPr>
            <a:spLocks noChangeShapeType="1"/>
          </p:cNvSpPr>
          <p:nvPr/>
        </p:nvSpPr>
        <p:spPr bwMode="auto">
          <a:xfrm>
            <a:off x="5436054" y="2961821"/>
            <a:ext cx="34006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6" name="Line 67"/>
          <p:cNvSpPr>
            <a:spLocks noChangeShapeType="1"/>
          </p:cNvSpPr>
          <p:nvPr/>
        </p:nvSpPr>
        <p:spPr bwMode="auto">
          <a:xfrm>
            <a:off x="5436054" y="2961822"/>
            <a:ext cx="0" cy="300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7" name="Line 68"/>
          <p:cNvSpPr>
            <a:spLocks noChangeShapeType="1"/>
          </p:cNvSpPr>
          <p:nvPr/>
        </p:nvSpPr>
        <p:spPr bwMode="auto">
          <a:xfrm>
            <a:off x="5436054" y="5966732"/>
            <a:ext cx="24935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8" name="Line 69"/>
          <p:cNvSpPr>
            <a:spLocks noChangeShapeType="1"/>
          </p:cNvSpPr>
          <p:nvPr/>
        </p:nvSpPr>
        <p:spPr bwMode="auto">
          <a:xfrm>
            <a:off x="3093357" y="6225268"/>
            <a:ext cx="219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49" name="Line 70"/>
          <p:cNvSpPr>
            <a:spLocks noChangeShapeType="1"/>
          </p:cNvSpPr>
          <p:nvPr/>
        </p:nvSpPr>
        <p:spPr bwMode="auto">
          <a:xfrm>
            <a:off x="5284107" y="6225268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50" name="Line 71"/>
          <p:cNvSpPr>
            <a:spLocks noChangeShapeType="1"/>
          </p:cNvSpPr>
          <p:nvPr/>
        </p:nvSpPr>
        <p:spPr bwMode="auto">
          <a:xfrm>
            <a:off x="5510893" y="6225268"/>
            <a:ext cx="30230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51" name="Line 72"/>
          <p:cNvSpPr>
            <a:spLocks noChangeShapeType="1"/>
          </p:cNvSpPr>
          <p:nvPr/>
        </p:nvSpPr>
        <p:spPr bwMode="auto">
          <a:xfrm>
            <a:off x="5510893" y="6225268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252" name="Text Box 73"/>
          <p:cNvSpPr txBox="1">
            <a:spLocks noChangeArrowheads="1"/>
          </p:cNvSpPr>
          <p:nvPr/>
        </p:nvSpPr>
        <p:spPr bwMode="auto">
          <a:xfrm>
            <a:off x="5564188" y="2731634"/>
            <a:ext cx="1587500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Ул. </a:t>
            </a:r>
            <a:r>
              <a:rPr lang="ru-RU" sz="900" dirty="0" err="1">
                <a:latin typeface="Arial" pitchFamily="34" charset="0"/>
              </a:rPr>
              <a:t>Смоленка</a:t>
            </a:r>
            <a:endParaRPr lang="ru-RU" sz="900" dirty="0">
              <a:latin typeface="Arial" pitchFamily="34" charset="0"/>
            </a:endParaRPr>
          </a:p>
        </p:txBody>
      </p:sp>
      <p:sp>
        <p:nvSpPr>
          <p:cNvPr id="34253" name="Text Box 74"/>
          <p:cNvSpPr txBox="1">
            <a:spLocks noChangeArrowheads="1"/>
          </p:cNvSpPr>
          <p:nvPr/>
        </p:nvSpPr>
        <p:spPr bwMode="auto">
          <a:xfrm>
            <a:off x="2035402" y="5966732"/>
            <a:ext cx="1359580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Ул.Черниговка</a:t>
            </a:r>
          </a:p>
        </p:txBody>
      </p:sp>
      <p:sp>
        <p:nvSpPr>
          <p:cNvPr id="34254" name="Text Box 75"/>
          <p:cNvSpPr txBox="1">
            <a:spLocks noChangeArrowheads="1"/>
          </p:cNvSpPr>
          <p:nvPr/>
        </p:nvSpPr>
        <p:spPr bwMode="auto">
          <a:xfrm>
            <a:off x="5510893" y="5966732"/>
            <a:ext cx="128474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Ул. Орловка</a:t>
            </a:r>
          </a:p>
        </p:txBody>
      </p:sp>
      <p:sp>
        <p:nvSpPr>
          <p:cNvPr id="34255" name="Rectangle 76"/>
          <p:cNvSpPr>
            <a:spLocks noChangeArrowheads="1"/>
          </p:cNvSpPr>
          <p:nvPr/>
        </p:nvSpPr>
        <p:spPr bwMode="auto">
          <a:xfrm>
            <a:off x="3772581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56" name="Rectangle 77"/>
          <p:cNvSpPr>
            <a:spLocks noChangeArrowheads="1"/>
          </p:cNvSpPr>
          <p:nvPr/>
        </p:nvSpPr>
        <p:spPr bwMode="auto">
          <a:xfrm>
            <a:off x="828902" y="6269491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57" name="Rectangle 78"/>
          <p:cNvSpPr>
            <a:spLocks noChangeArrowheads="1"/>
          </p:cNvSpPr>
          <p:nvPr/>
        </p:nvSpPr>
        <p:spPr bwMode="auto">
          <a:xfrm>
            <a:off x="1209902" y="6269492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58" name="Rectangle 79"/>
          <p:cNvSpPr>
            <a:spLocks noChangeArrowheads="1"/>
          </p:cNvSpPr>
          <p:nvPr/>
        </p:nvSpPr>
        <p:spPr bwMode="auto">
          <a:xfrm rot="10650627">
            <a:off x="4075339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59" name="Rectangle 81"/>
          <p:cNvSpPr>
            <a:spLocks noChangeArrowheads="1"/>
          </p:cNvSpPr>
          <p:nvPr/>
        </p:nvSpPr>
        <p:spPr bwMode="auto">
          <a:xfrm rot="10800000">
            <a:off x="556759" y="6269492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CC66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0" name="Rectangle 82"/>
          <p:cNvSpPr>
            <a:spLocks noChangeArrowheads="1"/>
          </p:cNvSpPr>
          <p:nvPr/>
        </p:nvSpPr>
        <p:spPr bwMode="auto">
          <a:xfrm rot="10800000">
            <a:off x="937759" y="6269492"/>
            <a:ext cx="2177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1" name="Rectangle 83"/>
          <p:cNvSpPr>
            <a:spLocks noChangeArrowheads="1"/>
          </p:cNvSpPr>
          <p:nvPr/>
        </p:nvSpPr>
        <p:spPr bwMode="auto">
          <a:xfrm rot="10800000">
            <a:off x="1536473" y="6269492"/>
            <a:ext cx="2267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2" name="Rectangle 85"/>
          <p:cNvSpPr>
            <a:spLocks noChangeArrowheads="1"/>
          </p:cNvSpPr>
          <p:nvPr/>
        </p:nvSpPr>
        <p:spPr bwMode="auto">
          <a:xfrm rot="10800000">
            <a:off x="2135188" y="6269492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3" name="Rectangle 86"/>
          <p:cNvSpPr>
            <a:spLocks noChangeArrowheads="1"/>
          </p:cNvSpPr>
          <p:nvPr/>
        </p:nvSpPr>
        <p:spPr bwMode="auto">
          <a:xfrm rot="10800000">
            <a:off x="1808616" y="6269492"/>
            <a:ext cx="272143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4" name="Rectangle 88"/>
          <p:cNvSpPr>
            <a:spLocks noChangeArrowheads="1"/>
          </p:cNvSpPr>
          <p:nvPr/>
        </p:nvSpPr>
        <p:spPr bwMode="auto">
          <a:xfrm>
            <a:off x="1373188" y="6269492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5" name="Rectangle 89"/>
          <p:cNvSpPr>
            <a:spLocks noChangeArrowheads="1"/>
          </p:cNvSpPr>
          <p:nvPr/>
        </p:nvSpPr>
        <p:spPr bwMode="auto">
          <a:xfrm>
            <a:off x="2516188" y="6269492"/>
            <a:ext cx="163286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6" name="Rectangle 90"/>
          <p:cNvSpPr>
            <a:spLocks noChangeArrowheads="1"/>
          </p:cNvSpPr>
          <p:nvPr/>
        </p:nvSpPr>
        <p:spPr bwMode="auto">
          <a:xfrm>
            <a:off x="6115277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7" name="Rectangle 91"/>
          <p:cNvSpPr>
            <a:spLocks noChangeArrowheads="1"/>
          </p:cNvSpPr>
          <p:nvPr/>
        </p:nvSpPr>
        <p:spPr bwMode="auto">
          <a:xfrm>
            <a:off x="2788331" y="6269492"/>
            <a:ext cx="130401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lg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8" name="Rectangle 92"/>
          <p:cNvSpPr>
            <a:spLocks noChangeArrowheads="1"/>
          </p:cNvSpPr>
          <p:nvPr/>
        </p:nvSpPr>
        <p:spPr bwMode="auto">
          <a:xfrm>
            <a:off x="3768045" y="6269492"/>
            <a:ext cx="130401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69" name="Rectangle 94"/>
          <p:cNvSpPr>
            <a:spLocks noChangeArrowheads="1"/>
          </p:cNvSpPr>
          <p:nvPr/>
        </p:nvSpPr>
        <p:spPr bwMode="auto">
          <a:xfrm>
            <a:off x="7249206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0" name="Rectangle 95"/>
          <p:cNvSpPr>
            <a:spLocks noChangeArrowheads="1"/>
          </p:cNvSpPr>
          <p:nvPr/>
        </p:nvSpPr>
        <p:spPr bwMode="auto">
          <a:xfrm>
            <a:off x="6795634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1" name="Rectangle 96"/>
          <p:cNvSpPr>
            <a:spLocks noChangeArrowheads="1"/>
          </p:cNvSpPr>
          <p:nvPr/>
        </p:nvSpPr>
        <p:spPr bwMode="auto">
          <a:xfrm>
            <a:off x="6040438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2" name="Rectangle 100"/>
          <p:cNvSpPr>
            <a:spLocks noChangeArrowheads="1"/>
          </p:cNvSpPr>
          <p:nvPr/>
        </p:nvSpPr>
        <p:spPr bwMode="auto">
          <a:xfrm rot="10650627">
            <a:off x="8231188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3" name="Rectangle 104"/>
          <p:cNvSpPr>
            <a:spLocks noChangeArrowheads="1"/>
          </p:cNvSpPr>
          <p:nvPr/>
        </p:nvSpPr>
        <p:spPr bwMode="auto">
          <a:xfrm>
            <a:off x="3873500" y="2186214"/>
            <a:ext cx="453571" cy="171224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4" name="Rectangle 105"/>
          <p:cNvSpPr>
            <a:spLocks noChangeArrowheads="1"/>
          </p:cNvSpPr>
          <p:nvPr/>
        </p:nvSpPr>
        <p:spPr bwMode="auto">
          <a:xfrm>
            <a:off x="3358697" y="1877786"/>
            <a:ext cx="453571" cy="205241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5" name="Text Box 108"/>
          <p:cNvSpPr txBox="1">
            <a:spLocks noChangeArrowheads="1"/>
          </p:cNvSpPr>
          <p:nvPr/>
        </p:nvSpPr>
        <p:spPr bwMode="auto">
          <a:xfrm>
            <a:off x="3770313" y="2186214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sp>
        <p:nvSpPr>
          <p:cNvPr id="34276" name="Text Box 109"/>
          <p:cNvSpPr txBox="1">
            <a:spLocks noChangeArrowheads="1"/>
          </p:cNvSpPr>
          <p:nvPr/>
        </p:nvSpPr>
        <p:spPr bwMode="auto">
          <a:xfrm>
            <a:off x="3256643" y="1826759"/>
            <a:ext cx="692831" cy="26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</a:rPr>
              <a:t>РТМ</a:t>
            </a:r>
          </a:p>
        </p:txBody>
      </p:sp>
      <p:sp>
        <p:nvSpPr>
          <p:cNvPr id="34277" name="Rectangle 110"/>
          <p:cNvSpPr>
            <a:spLocks noChangeArrowheads="1"/>
          </p:cNvSpPr>
          <p:nvPr/>
        </p:nvSpPr>
        <p:spPr bwMode="auto">
          <a:xfrm rot="10800000">
            <a:off x="7400018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8" name="Rectangle 111"/>
          <p:cNvSpPr>
            <a:spLocks noChangeArrowheads="1"/>
          </p:cNvSpPr>
          <p:nvPr/>
        </p:nvSpPr>
        <p:spPr bwMode="auto">
          <a:xfrm rot="10800000">
            <a:off x="6946446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79" name="Rectangle 112"/>
          <p:cNvSpPr>
            <a:spLocks noChangeArrowheads="1"/>
          </p:cNvSpPr>
          <p:nvPr/>
        </p:nvSpPr>
        <p:spPr bwMode="auto">
          <a:xfrm rot="10800000">
            <a:off x="6494009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0" name="Rectangle 113"/>
          <p:cNvSpPr>
            <a:spLocks noChangeArrowheads="1"/>
          </p:cNvSpPr>
          <p:nvPr/>
        </p:nvSpPr>
        <p:spPr bwMode="auto">
          <a:xfrm rot="10800000">
            <a:off x="6191250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1" name="Rectangle 114"/>
          <p:cNvSpPr>
            <a:spLocks noChangeArrowheads="1"/>
          </p:cNvSpPr>
          <p:nvPr/>
        </p:nvSpPr>
        <p:spPr bwMode="auto">
          <a:xfrm rot="10800000">
            <a:off x="5737678" y="2619375"/>
            <a:ext cx="226786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2" name="Rectangle 115"/>
          <p:cNvSpPr>
            <a:spLocks noChangeArrowheads="1"/>
          </p:cNvSpPr>
          <p:nvPr/>
        </p:nvSpPr>
        <p:spPr bwMode="auto">
          <a:xfrm rot="10800000">
            <a:off x="5436054" y="2619375"/>
            <a:ext cx="225652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3" name="Rectangle 116"/>
          <p:cNvSpPr>
            <a:spLocks noChangeArrowheads="1"/>
          </p:cNvSpPr>
          <p:nvPr/>
        </p:nvSpPr>
        <p:spPr bwMode="auto">
          <a:xfrm>
            <a:off x="6568849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4" name="Rectangle 117"/>
          <p:cNvSpPr>
            <a:spLocks noChangeArrowheads="1"/>
          </p:cNvSpPr>
          <p:nvPr/>
        </p:nvSpPr>
        <p:spPr bwMode="auto">
          <a:xfrm>
            <a:off x="7929563" y="2619375"/>
            <a:ext cx="74839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5" name="Rectangle 118"/>
          <p:cNvSpPr>
            <a:spLocks noChangeArrowheads="1"/>
          </p:cNvSpPr>
          <p:nvPr/>
        </p:nvSpPr>
        <p:spPr bwMode="auto">
          <a:xfrm>
            <a:off x="7702777" y="2619375"/>
            <a:ext cx="75973" cy="85045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6" name="Rectangle 119"/>
          <p:cNvSpPr>
            <a:spLocks noChangeArrowheads="1"/>
          </p:cNvSpPr>
          <p:nvPr/>
        </p:nvSpPr>
        <p:spPr bwMode="auto">
          <a:xfrm rot="10800000">
            <a:off x="4302125" y="3048000"/>
            <a:ext cx="391206" cy="64634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7" name="Rectangle 120"/>
          <p:cNvSpPr>
            <a:spLocks noChangeArrowheads="1"/>
          </p:cNvSpPr>
          <p:nvPr/>
        </p:nvSpPr>
        <p:spPr bwMode="auto">
          <a:xfrm rot="10800000">
            <a:off x="5813652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8" name="Rectangle 121"/>
          <p:cNvSpPr>
            <a:spLocks noChangeArrowheads="1"/>
          </p:cNvSpPr>
          <p:nvPr/>
        </p:nvSpPr>
        <p:spPr bwMode="auto">
          <a:xfrm rot="10800000">
            <a:off x="792956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89" name="Rectangle 122"/>
          <p:cNvSpPr>
            <a:spLocks noChangeArrowheads="1"/>
          </p:cNvSpPr>
          <p:nvPr/>
        </p:nvSpPr>
        <p:spPr bwMode="auto">
          <a:xfrm rot="10800000">
            <a:off x="762680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0" name="Rectangle 123"/>
          <p:cNvSpPr>
            <a:spLocks noChangeArrowheads="1"/>
          </p:cNvSpPr>
          <p:nvPr/>
        </p:nvSpPr>
        <p:spPr bwMode="auto">
          <a:xfrm rot="10800000">
            <a:off x="7173232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1" name="Rectangle 124"/>
          <p:cNvSpPr>
            <a:spLocks noChangeArrowheads="1"/>
          </p:cNvSpPr>
          <p:nvPr/>
        </p:nvSpPr>
        <p:spPr bwMode="auto">
          <a:xfrm rot="10800000">
            <a:off x="626722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2" name="Rectangle 125"/>
          <p:cNvSpPr>
            <a:spLocks noChangeArrowheads="1"/>
          </p:cNvSpPr>
          <p:nvPr/>
        </p:nvSpPr>
        <p:spPr bwMode="auto">
          <a:xfrm rot="10800000">
            <a:off x="5813652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3" name="Rectangle 126"/>
          <p:cNvSpPr>
            <a:spLocks noChangeArrowheads="1"/>
          </p:cNvSpPr>
          <p:nvPr/>
        </p:nvSpPr>
        <p:spPr bwMode="auto">
          <a:xfrm rot="10800000">
            <a:off x="5510893" y="3048000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4" name="Rectangle 128"/>
          <p:cNvSpPr>
            <a:spLocks noChangeArrowheads="1"/>
          </p:cNvSpPr>
          <p:nvPr/>
        </p:nvSpPr>
        <p:spPr bwMode="auto">
          <a:xfrm>
            <a:off x="7475991" y="3048000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5" name="Rectangle 130"/>
          <p:cNvSpPr>
            <a:spLocks noChangeArrowheads="1"/>
          </p:cNvSpPr>
          <p:nvPr/>
        </p:nvSpPr>
        <p:spPr bwMode="auto">
          <a:xfrm>
            <a:off x="6871608" y="3048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6" name="Rectangle 131"/>
          <p:cNvSpPr>
            <a:spLocks noChangeArrowheads="1"/>
          </p:cNvSpPr>
          <p:nvPr/>
        </p:nvSpPr>
        <p:spPr bwMode="auto">
          <a:xfrm>
            <a:off x="6720795" y="3048000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7" name="Rectangle 132"/>
          <p:cNvSpPr>
            <a:spLocks noChangeArrowheads="1"/>
          </p:cNvSpPr>
          <p:nvPr/>
        </p:nvSpPr>
        <p:spPr bwMode="auto">
          <a:xfrm flipH="1">
            <a:off x="7022420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8" name="Rectangle 133"/>
          <p:cNvSpPr>
            <a:spLocks noChangeArrowheads="1"/>
          </p:cNvSpPr>
          <p:nvPr/>
        </p:nvSpPr>
        <p:spPr bwMode="auto">
          <a:xfrm>
            <a:off x="6267224" y="5795509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299" name="Rectangle 134"/>
          <p:cNvSpPr>
            <a:spLocks noChangeArrowheads="1"/>
          </p:cNvSpPr>
          <p:nvPr/>
        </p:nvSpPr>
        <p:spPr bwMode="auto">
          <a:xfrm>
            <a:off x="6115277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0" name="Rectangle 135"/>
          <p:cNvSpPr>
            <a:spLocks noChangeArrowheads="1"/>
          </p:cNvSpPr>
          <p:nvPr/>
        </p:nvSpPr>
        <p:spPr bwMode="auto">
          <a:xfrm>
            <a:off x="5661706" y="5795509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1" name="Rectangle 136"/>
          <p:cNvSpPr>
            <a:spLocks noChangeArrowheads="1"/>
          </p:cNvSpPr>
          <p:nvPr/>
        </p:nvSpPr>
        <p:spPr bwMode="auto">
          <a:xfrm>
            <a:off x="5510893" y="5795509"/>
            <a:ext cx="75974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2" name="Rectangle 137"/>
          <p:cNvSpPr>
            <a:spLocks noChangeArrowheads="1"/>
          </p:cNvSpPr>
          <p:nvPr/>
        </p:nvSpPr>
        <p:spPr bwMode="auto">
          <a:xfrm rot="10800000">
            <a:off x="7475991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3" name="Rectangle 138"/>
          <p:cNvSpPr>
            <a:spLocks noChangeArrowheads="1"/>
          </p:cNvSpPr>
          <p:nvPr/>
        </p:nvSpPr>
        <p:spPr bwMode="auto">
          <a:xfrm rot="10800000">
            <a:off x="7173232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4" name="Rectangle 139"/>
          <p:cNvSpPr>
            <a:spLocks noChangeArrowheads="1"/>
          </p:cNvSpPr>
          <p:nvPr/>
        </p:nvSpPr>
        <p:spPr bwMode="auto">
          <a:xfrm rot="10800000">
            <a:off x="6720795" y="5795509"/>
            <a:ext cx="225651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5" name="Rectangle 140"/>
          <p:cNvSpPr>
            <a:spLocks noChangeArrowheads="1"/>
          </p:cNvSpPr>
          <p:nvPr/>
        </p:nvSpPr>
        <p:spPr bwMode="auto">
          <a:xfrm rot="10800000">
            <a:off x="6418036" y="5795509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6" name="Rectangle 141"/>
          <p:cNvSpPr>
            <a:spLocks noChangeArrowheads="1"/>
          </p:cNvSpPr>
          <p:nvPr/>
        </p:nvSpPr>
        <p:spPr bwMode="auto">
          <a:xfrm rot="10650627">
            <a:off x="6568848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7" name="Rectangle 142"/>
          <p:cNvSpPr>
            <a:spLocks noChangeArrowheads="1"/>
          </p:cNvSpPr>
          <p:nvPr/>
        </p:nvSpPr>
        <p:spPr bwMode="auto">
          <a:xfrm rot="10650627">
            <a:off x="626722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8" name="Rectangle 143"/>
          <p:cNvSpPr>
            <a:spLocks noChangeArrowheads="1"/>
          </p:cNvSpPr>
          <p:nvPr/>
        </p:nvSpPr>
        <p:spPr bwMode="auto">
          <a:xfrm rot="10650627">
            <a:off x="5964464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09" name="Rectangle 144"/>
          <p:cNvSpPr>
            <a:spLocks noChangeArrowheads="1"/>
          </p:cNvSpPr>
          <p:nvPr/>
        </p:nvSpPr>
        <p:spPr bwMode="auto">
          <a:xfrm rot="10650627">
            <a:off x="551089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0" name="Rectangle 147"/>
          <p:cNvSpPr>
            <a:spLocks noChangeArrowheads="1"/>
          </p:cNvSpPr>
          <p:nvPr/>
        </p:nvSpPr>
        <p:spPr bwMode="auto">
          <a:xfrm>
            <a:off x="7778751" y="6310313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1" name="Rectangle 148"/>
          <p:cNvSpPr>
            <a:spLocks noChangeArrowheads="1"/>
          </p:cNvSpPr>
          <p:nvPr/>
        </p:nvSpPr>
        <p:spPr bwMode="auto">
          <a:xfrm>
            <a:off x="5813653" y="6310313"/>
            <a:ext cx="74839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2" name="Rectangle 149"/>
          <p:cNvSpPr>
            <a:spLocks noChangeArrowheads="1"/>
          </p:cNvSpPr>
          <p:nvPr/>
        </p:nvSpPr>
        <p:spPr bwMode="auto">
          <a:xfrm rot="10650627">
            <a:off x="7929563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3" name="Rectangle 150"/>
          <p:cNvSpPr>
            <a:spLocks noChangeArrowheads="1"/>
          </p:cNvSpPr>
          <p:nvPr/>
        </p:nvSpPr>
        <p:spPr bwMode="auto">
          <a:xfrm rot="10650627">
            <a:off x="7475991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4" name="Rectangle 151"/>
          <p:cNvSpPr>
            <a:spLocks noChangeArrowheads="1"/>
          </p:cNvSpPr>
          <p:nvPr/>
        </p:nvSpPr>
        <p:spPr bwMode="auto">
          <a:xfrm rot="10650627">
            <a:off x="7173232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5" name="Rectangle 152"/>
          <p:cNvSpPr>
            <a:spLocks noChangeArrowheads="1"/>
          </p:cNvSpPr>
          <p:nvPr/>
        </p:nvSpPr>
        <p:spPr bwMode="auto">
          <a:xfrm rot="10650627">
            <a:off x="6871607" y="6310313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6" name="Rectangle 158"/>
          <p:cNvSpPr>
            <a:spLocks noChangeArrowheads="1"/>
          </p:cNvSpPr>
          <p:nvPr/>
        </p:nvSpPr>
        <p:spPr bwMode="auto">
          <a:xfrm>
            <a:off x="4366760" y="3602492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7" name="Rectangle 159"/>
          <p:cNvSpPr>
            <a:spLocks noChangeArrowheads="1"/>
          </p:cNvSpPr>
          <p:nvPr/>
        </p:nvSpPr>
        <p:spPr bwMode="auto">
          <a:xfrm>
            <a:off x="4693331" y="3602492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8" name="Rectangle 160"/>
          <p:cNvSpPr>
            <a:spLocks noChangeArrowheads="1"/>
          </p:cNvSpPr>
          <p:nvPr/>
        </p:nvSpPr>
        <p:spPr bwMode="auto">
          <a:xfrm rot="10800000">
            <a:off x="4856616" y="3058206"/>
            <a:ext cx="226786" cy="429759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19" name="Rectangle 161"/>
          <p:cNvSpPr>
            <a:spLocks noChangeArrowheads="1"/>
          </p:cNvSpPr>
          <p:nvPr/>
        </p:nvSpPr>
        <p:spPr bwMode="auto">
          <a:xfrm rot="5400000">
            <a:off x="4372430" y="3161393"/>
            <a:ext cx="257401" cy="377598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20" name="Text Box 163"/>
          <p:cNvSpPr txBox="1">
            <a:spLocks noChangeArrowheads="1"/>
          </p:cNvSpPr>
          <p:nvPr/>
        </p:nvSpPr>
        <p:spPr bwMode="auto">
          <a:xfrm>
            <a:off x="4366759" y="3765777"/>
            <a:ext cx="692830" cy="3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dirty="0">
                <a:latin typeface="Arial" pitchFamily="34" charset="0"/>
              </a:rPr>
              <a:t>ТОК</a:t>
            </a:r>
          </a:p>
        </p:txBody>
      </p:sp>
      <p:cxnSp>
        <p:nvCxnSpPr>
          <p:cNvPr id="34321" name="AutoShape 166"/>
          <p:cNvCxnSpPr>
            <a:cxnSpLocks noChangeShapeType="1"/>
            <a:stCxn id="34237" idx="0"/>
            <a:endCxn id="34237" idx="0"/>
          </p:cNvCxnSpPr>
          <p:nvPr/>
        </p:nvCxnSpPr>
        <p:spPr bwMode="auto">
          <a:xfrm>
            <a:off x="3278188" y="3822474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22" name="AutoShape 167"/>
          <p:cNvCxnSpPr>
            <a:cxnSpLocks noChangeShapeType="1"/>
            <a:stCxn id="34260" idx="2"/>
            <a:endCxn id="34260" idx="0"/>
          </p:cNvCxnSpPr>
          <p:nvPr/>
        </p:nvCxnSpPr>
        <p:spPr bwMode="auto">
          <a:xfrm>
            <a:off x="1046616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4323" name="AutoShape 168"/>
          <p:cNvCxnSpPr>
            <a:cxnSpLocks noChangeShapeType="1"/>
            <a:stCxn id="34261" idx="2"/>
            <a:endCxn id="34261" idx="0"/>
          </p:cNvCxnSpPr>
          <p:nvPr/>
        </p:nvCxnSpPr>
        <p:spPr bwMode="auto">
          <a:xfrm>
            <a:off x="1649866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4324" name="AutoShape 169"/>
          <p:cNvCxnSpPr>
            <a:cxnSpLocks noChangeShapeType="1"/>
            <a:stCxn id="34263" idx="2"/>
            <a:endCxn id="34263" idx="0"/>
          </p:cNvCxnSpPr>
          <p:nvPr/>
        </p:nvCxnSpPr>
        <p:spPr bwMode="auto">
          <a:xfrm>
            <a:off x="1944688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4325" name="AutoShape 170"/>
          <p:cNvCxnSpPr>
            <a:cxnSpLocks noChangeShapeType="1"/>
            <a:stCxn id="34262" idx="2"/>
            <a:endCxn id="34262" idx="0"/>
          </p:cNvCxnSpPr>
          <p:nvPr/>
        </p:nvCxnSpPr>
        <p:spPr bwMode="auto">
          <a:xfrm>
            <a:off x="2271259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cxnSp>
        <p:nvCxnSpPr>
          <p:cNvPr id="34326" name="AutoShape 171"/>
          <p:cNvCxnSpPr>
            <a:cxnSpLocks noChangeShapeType="1"/>
            <a:stCxn id="34259" idx="2"/>
            <a:endCxn id="34259" idx="0"/>
          </p:cNvCxnSpPr>
          <p:nvPr/>
        </p:nvCxnSpPr>
        <p:spPr bwMode="auto">
          <a:xfrm>
            <a:off x="670152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4327" name="AutoShape 172"/>
          <p:cNvCxnSpPr>
            <a:cxnSpLocks noChangeShapeType="1"/>
            <a:stCxn id="34204" idx="0"/>
            <a:endCxn id="34204" idx="2"/>
          </p:cNvCxnSpPr>
          <p:nvPr/>
        </p:nvCxnSpPr>
        <p:spPr bwMode="auto">
          <a:xfrm>
            <a:off x="977446" y="5795509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28" name="AutoShape 173"/>
          <p:cNvCxnSpPr>
            <a:cxnSpLocks noChangeShapeType="1"/>
            <a:stCxn id="34205" idx="0"/>
            <a:endCxn id="34205" idx="2"/>
          </p:cNvCxnSpPr>
          <p:nvPr/>
        </p:nvCxnSpPr>
        <p:spPr bwMode="auto">
          <a:xfrm>
            <a:off x="598714" y="5795509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29" name="AutoShape 174"/>
          <p:cNvCxnSpPr>
            <a:cxnSpLocks noChangeShapeType="1"/>
            <a:stCxn id="34203" idx="0"/>
            <a:endCxn id="34203" idx="2"/>
          </p:cNvCxnSpPr>
          <p:nvPr/>
        </p:nvCxnSpPr>
        <p:spPr bwMode="auto">
          <a:xfrm>
            <a:off x="135504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30" name="AutoShape 175"/>
          <p:cNvCxnSpPr>
            <a:cxnSpLocks noChangeShapeType="1"/>
            <a:stCxn id="34210" idx="0"/>
            <a:endCxn id="34210" idx="2"/>
          </p:cNvCxnSpPr>
          <p:nvPr/>
        </p:nvCxnSpPr>
        <p:spPr bwMode="auto">
          <a:xfrm>
            <a:off x="1581831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31" name="AutoShape 176"/>
          <p:cNvCxnSpPr>
            <a:cxnSpLocks noChangeShapeType="1"/>
            <a:stCxn id="34209" idx="0"/>
            <a:endCxn id="34209" idx="0"/>
          </p:cNvCxnSpPr>
          <p:nvPr/>
        </p:nvCxnSpPr>
        <p:spPr bwMode="auto">
          <a:xfrm>
            <a:off x="1808616" y="579550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32" name="AutoShape 177"/>
          <p:cNvCxnSpPr>
            <a:cxnSpLocks noChangeShapeType="1"/>
            <a:stCxn id="34209" idx="0"/>
            <a:endCxn id="34209" idx="2"/>
          </p:cNvCxnSpPr>
          <p:nvPr/>
        </p:nvCxnSpPr>
        <p:spPr bwMode="auto">
          <a:xfrm>
            <a:off x="1808616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33" name="AutoShape 178"/>
          <p:cNvCxnSpPr>
            <a:cxnSpLocks noChangeShapeType="1"/>
            <a:stCxn id="34208" idx="0"/>
            <a:endCxn id="34208" idx="2"/>
          </p:cNvCxnSpPr>
          <p:nvPr/>
        </p:nvCxnSpPr>
        <p:spPr bwMode="auto">
          <a:xfrm>
            <a:off x="2337027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34" name="AutoShape 179"/>
          <p:cNvCxnSpPr>
            <a:cxnSpLocks noChangeShapeType="1"/>
          </p:cNvCxnSpPr>
          <p:nvPr/>
        </p:nvCxnSpPr>
        <p:spPr bwMode="auto">
          <a:xfrm>
            <a:off x="3354161" y="631031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35" name="AutoShape 182"/>
          <p:cNvCxnSpPr>
            <a:cxnSpLocks noChangeShapeType="1"/>
          </p:cNvCxnSpPr>
          <p:nvPr/>
        </p:nvCxnSpPr>
        <p:spPr bwMode="auto">
          <a:xfrm>
            <a:off x="4679724" y="638742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36" name="AutoShape 183"/>
          <p:cNvCxnSpPr>
            <a:cxnSpLocks noChangeShapeType="1"/>
            <a:stCxn id="34201" idx="2"/>
            <a:endCxn id="34201" idx="0"/>
          </p:cNvCxnSpPr>
          <p:nvPr/>
        </p:nvCxnSpPr>
        <p:spPr bwMode="auto">
          <a:xfrm>
            <a:off x="3093358" y="4894036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37" name="AutoShape 185"/>
          <p:cNvCxnSpPr>
            <a:cxnSpLocks noChangeShapeType="1"/>
            <a:stCxn id="34223" idx="2"/>
            <a:endCxn id="34223" idx="0"/>
          </p:cNvCxnSpPr>
          <p:nvPr/>
        </p:nvCxnSpPr>
        <p:spPr bwMode="auto">
          <a:xfrm>
            <a:off x="3495903" y="4663849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38" name="AutoShape 186"/>
          <p:cNvCxnSpPr>
            <a:cxnSpLocks noChangeShapeType="1"/>
            <a:stCxn id="34222" idx="2"/>
            <a:endCxn id="34222" idx="0"/>
          </p:cNvCxnSpPr>
          <p:nvPr/>
        </p:nvCxnSpPr>
        <p:spPr bwMode="auto">
          <a:xfrm>
            <a:off x="3495903" y="4881563"/>
            <a:ext cx="74839" cy="0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Dot"/>
            <a:round/>
            <a:headEnd/>
            <a:tailEnd/>
          </a:ln>
        </p:spPr>
      </p:cxnSp>
      <p:cxnSp>
        <p:nvCxnSpPr>
          <p:cNvPr id="34339" name="AutoShape 187"/>
          <p:cNvCxnSpPr>
            <a:cxnSpLocks noChangeShapeType="1"/>
            <a:stCxn id="34224" idx="2"/>
            <a:endCxn id="34224" idx="0"/>
          </p:cNvCxnSpPr>
          <p:nvPr/>
        </p:nvCxnSpPr>
        <p:spPr bwMode="auto">
          <a:xfrm>
            <a:off x="3495903" y="4255634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40" name="AutoShape 188"/>
          <p:cNvCxnSpPr>
            <a:cxnSpLocks noChangeShapeType="1"/>
            <a:stCxn id="34225" idx="2"/>
            <a:endCxn id="34225" idx="0"/>
          </p:cNvCxnSpPr>
          <p:nvPr/>
        </p:nvCxnSpPr>
        <p:spPr bwMode="auto">
          <a:xfrm>
            <a:off x="3495903" y="3820206"/>
            <a:ext cx="74839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41" name="AutoShape 189"/>
          <p:cNvCxnSpPr>
            <a:cxnSpLocks noChangeShapeType="1"/>
            <a:stCxn id="34226" idx="2"/>
            <a:endCxn id="34226" idx="0"/>
          </p:cNvCxnSpPr>
          <p:nvPr/>
        </p:nvCxnSpPr>
        <p:spPr bwMode="auto">
          <a:xfrm>
            <a:off x="3495903" y="3365500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42" name="AutoShape 190"/>
          <p:cNvCxnSpPr>
            <a:cxnSpLocks noChangeShapeType="1"/>
            <a:stCxn id="34227" idx="2"/>
            <a:endCxn id="34227" idx="0"/>
          </p:cNvCxnSpPr>
          <p:nvPr/>
        </p:nvCxnSpPr>
        <p:spPr bwMode="auto">
          <a:xfrm>
            <a:off x="3497036" y="3101295"/>
            <a:ext cx="74839" cy="0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4343" name="AutoShape 192"/>
          <p:cNvCxnSpPr>
            <a:cxnSpLocks noChangeShapeType="1"/>
            <a:stCxn id="34258" idx="2"/>
            <a:endCxn id="34258" idx="0"/>
          </p:cNvCxnSpPr>
          <p:nvPr/>
        </p:nvCxnSpPr>
        <p:spPr bwMode="auto">
          <a:xfrm>
            <a:off x="4185331" y="2619375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44" name="AutoShape 193"/>
          <p:cNvCxnSpPr>
            <a:cxnSpLocks noChangeShapeType="1"/>
            <a:stCxn id="34228" idx="2"/>
            <a:endCxn id="34228" idx="0"/>
          </p:cNvCxnSpPr>
          <p:nvPr/>
        </p:nvCxnSpPr>
        <p:spPr bwMode="auto">
          <a:xfrm>
            <a:off x="4869089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45" name="AutoShape 194"/>
          <p:cNvCxnSpPr>
            <a:cxnSpLocks noChangeShapeType="1"/>
            <a:stCxn id="34237" idx="0"/>
            <a:endCxn id="34237" idx="0"/>
          </p:cNvCxnSpPr>
          <p:nvPr/>
        </p:nvCxnSpPr>
        <p:spPr bwMode="auto">
          <a:xfrm>
            <a:off x="3278188" y="3822474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46" name="AutoShape 195"/>
          <p:cNvCxnSpPr>
            <a:cxnSpLocks noChangeShapeType="1"/>
            <a:stCxn id="34282" idx="2"/>
            <a:endCxn id="34282" idx="0"/>
          </p:cNvCxnSpPr>
          <p:nvPr/>
        </p:nvCxnSpPr>
        <p:spPr bwMode="auto">
          <a:xfrm>
            <a:off x="5549446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47" name="AutoShape 196"/>
          <p:cNvCxnSpPr>
            <a:cxnSpLocks noChangeShapeType="1"/>
            <a:stCxn id="34281" idx="2"/>
            <a:endCxn id="34281" idx="2"/>
          </p:cNvCxnSpPr>
          <p:nvPr/>
        </p:nvCxnSpPr>
        <p:spPr bwMode="auto">
          <a:xfrm>
            <a:off x="5851071" y="2619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48" name="AutoShape 197"/>
          <p:cNvCxnSpPr>
            <a:cxnSpLocks noChangeShapeType="1"/>
            <a:stCxn id="34281" idx="2"/>
            <a:endCxn id="34281" idx="2"/>
          </p:cNvCxnSpPr>
          <p:nvPr/>
        </p:nvCxnSpPr>
        <p:spPr bwMode="auto">
          <a:xfrm>
            <a:off x="5851071" y="2619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49" name="AutoShape 198"/>
          <p:cNvCxnSpPr>
            <a:cxnSpLocks noChangeShapeType="1"/>
            <a:stCxn id="34281" idx="2"/>
            <a:endCxn id="34281" idx="0"/>
          </p:cNvCxnSpPr>
          <p:nvPr/>
        </p:nvCxnSpPr>
        <p:spPr bwMode="auto">
          <a:xfrm>
            <a:off x="5851071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0" name="AutoShape 199"/>
          <p:cNvCxnSpPr>
            <a:cxnSpLocks noChangeShapeType="1"/>
            <a:stCxn id="34280" idx="2"/>
            <a:endCxn id="34280" idx="0"/>
          </p:cNvCxnSpPr>
          <p:nvPr/>
        </p:nvCxnSpPr>
        <p:spPr bwMode="auto">
          <a:xfrm>
            <a:off x="6304643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1" name="AutoShape 200"/>
          <p:cNvCxnSpPr>
            <a:cxnSpLocks noChangeShapeType="1"/>
            <a:stCxn id="34279" idx="2"/>
            <a:endCxn id="34279" idx="0"/>
          </p:cNvCxnSpPr>
          <p:nvPr/>
        </p:nvCxnSpPr>
        <p:spPr bwMode="auto">
          <a:xfrm>
            <a:off x="6607402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2" name="AutoShape 201"/>
          <p:cNvCxnSpPr>
            <a:cxnSpLocks noChangeShapeType="1"/>
            <a:stCxn id="34278" idx="2"/>
            <a:endCxn id="34278" idx="0"/>
          </p:cNvCxnSpPr>
          <p:nvPr/>
        </p:nvCxnSpPr>
        <p:spPr bwMode="auto">
          <a:xfrm>
            <a:off x="7059839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3" name="AutoShape 202"/>
          <p:cNvCxnSpPr>
            <a:cxnSpLocks noChangeShapeType="1"/>
            <a:stCxn id="34277" idx="2"/>
            <a:endCxn id="34277" idx="0"/>
          </p:cNvCxnSpPr>
          <p:nvPr/>
        </p:nvCxnSpPr>
        <p:spPr bwMode="auto">
          <a:xfrm>
            <a:off x="7513411" y="2619375"/>
            <a:ext cx="0" cy="85045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4" name="AutoShape 203"/>
          <p:cNvCxnSpPr>
            <a:cxnSpLocks noChangeShapeType="1"/>
            <a:stCxn id="34288" idx="2"/>
            <a:endCxn id="34288" idx="0"/>
          </p:cNvCxnSpPr>
          <p:nvPr/>
        </p:nvCxnSpPr>
        <p:spPr bwMode="auto">
          <a:xfrm>
            <a:off x="804295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5" name="AutoShape 204"/>
          <p:cNvCxnSpPr>
            <a:cxnSpLocks noChangeShapeType="1"/>
            <a:stCxn id="34289" idx="2"/>
            <a:endCxn id="34289" idx="0"/>
          </p:cNvCxnSpPr>
          <p:nvPr/>
        </p:nvCxnSpPr>
        <p:spPr bwMode="auto">
          <a:xfrm>
            <a:off x="774019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6" name="AutoShape 205"/>
          <p:cNvCxnSpPr>
            <a:cxnSpLocks noChangeShapeType="1"/>
            <a:stCxn id="34290" idx="2"/>
            <a:endCxn id="34290" idx="0"/>
          </p:cNvCxnSpPr>
          <p:nvPr/>
        </p:nvCxnSpPr>
        <p:spPr bwMode="auto">
          <a:xfrm>
            <a:off x="7286625" y="3048000"/>
            <a:ext cx="0" cy="86179"/>
          </a:xfrm>
          <a:prstGeom prst="straightConnector1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34357" name="AutoShape 206"/>
          <p:cNvCxnSpPr>
            <a:cxnSpLocks noChangeShapeType="1"/>
            <a:stCxn id="34291" idx="2"/>
            <a:endCxn id="34291" idx="0"/>
          </p:cNvCxnSpPr>
          <p:nvPr/>
        </p:nvCxnSpPr>
        <p:spPr bwMode="auto">
          <a:xfrm>
            <a:off x="638061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8" name="AutoShape 207"/>
          <p:cNvCxnSpPr>
            <a:cxnSpLocks noChangeShapeType="1"/>
            <a:stCxn id="34292" idx="2"/>
            <a:endCxn id="34292" idx="0"/>
          </p:cNvCxnSpPr>
          <p:nvPr/>
        </p:nvCxnSpPr>
        <p:spPr bwMode="auto">
          <a:xfrm>
            <a:off x="5927045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59" name="AutoShape 208"/>
          <p:cNvCxnSpPr>
            <a:cxnSpLocks noChangeShapeType="1"/>
            <a:stCxn id="34293" idx="2"/>
            <a:endCxn id="34293" idx="0"/>
          </p:cNvCxnSpPr>
          <p:nvPr/>
        </p:nvCxnSpPr>
        <p:spPr bwMode="auto">
          <a:xfrm>
            <a:off x="5624286" y="3048000"/>
            <a:ext cx="0" cy="86179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0" name="AutoShape 209"/>
          <p:cNvCxnSpPr>
            <a:cxnSpLocks noChangeShapeType="1"/>
            <a:stCxn id="34272" idx="2"/>
            <a:endCxn id="34272" idx="0"/>
          </p:cNvCxnSpPr>
          <p:nvPr/>
        </p:nvCxnSpPr>
        <p:spPr bwMode="auto">
          <a:xfrm>
            <a:off x="8342313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1" name="AutoShape 210"/>
          <p:cNvCxnSpPr>
            <a:cxnSpLocks noChangeShapeType="1"/>
            <a:stCxn id="34312" idx="2"/>
            <a:endCxn id="34312" idx="0"/>
          </p:cNvCxnSpPr>
          <p:nvPr/>
        </p:nvCxnSpPr>
        <p:spPr bwMode="auto">
          <a:xfrm>
            <a:off x="8039553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2" name="AutoShape 211"/>
          <p:cNvCxnSpPr>
            <a:cxnSpLocks noChangeShapeType="1"/>
            <a:stCxn id="34313" idx="2"/>
            <a:endCxn id="34313" idx="0"/>
          </p:cNvCxnSpPr>
          <p:nvPr/>
        </p:nvCxnSpPr>
        <p:spPr bwMode="auto">
          <a:xfrm>
            <a:off x="7585982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3" name="AutoShape 212"/>
          <p:cNvCxnSpPr>
            <a:cxnSpLocks noChangeShapeType="1"/>
            <a:stCxn id="34309" idx="2"/>
            <a:endCxn id="34309" idx="0"/>
          </p:cNvCxnSpPr>
          <p:nvPr/>
        </p:nvCxnSpPr>
        <p:spPr bwMode="auto">
          <a:xfrm>
            <a:off x="5620885" y="6310313"/>
            <a:ext cx="5669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64" name="AutoShape 213"/>
          <p:cNvCxnSpPr>
            <a:cxnSpLocks noChangeShapeType="1"/>
            <a:stCxn id="34308" idx="2"/>
            <a:endCxn id="34308" idx="0"/>
          </p:cNvCxnSpPr>
          <p:nvPr/>
        </p:nvCxnSpPr>
        <p:spPr bwMode="auto">
          <a:xfrm>
            <a:off x="6074456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65" name="AutoShape 214"/>
          <p:cNvCxnSpPr>
            <a:cxnSpLocks noChangeShapeType="1"/>
            <a:stCxn id="34307" idx="2"/>
            <a:endCxn id="34307" idx="0"/>
          </p:cNvCxnSpPr>
          <p:nvPr/>
        </p:nvCxnSpPr>
        <p:spPr bwMode="auto">
          <a:xfrm>
            <a:off x="6377214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6" name="AutoShape 215"/>
          <p:cNvCxnSpPr>
            <a:cxnSpLocks noChangeShapeType="1"/>
            <a:stCxn id="34306" idx="2"/>
            <a:endCxn id="34306" idx="0"/>
          </p:cNvCxnSpPr>
          <p:nvPr/>
        </p:nvCxnSpPr>
        <p:spPr bwMode="auto">
          <a:xfrm>
            <a:off x="6678839" y="6310313"/>
            <a:ext cx="5670" cy="83911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cxnSp>
        <p:nvCxnSpPr>
          <p:cNvPr id="34367" name="AutoShape 216"/>
          <p:cNvCxnSpPr>
            <a:cxnSpLocks noChangeShapeType="1"/>
            <a:stCxn id="34315" idx="2"/>
            <a:endCxn id="34315" idx="0"/>
          </p:cNvCxnSpPr>
          <p:nvPr/>
        </p:nvCxnSpPr>
        <p:spPr bwMode="auto">
          <a:xfrm>
            <a:off x="6981598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68" name="AutoShape 217"/>
          <p:cNvCxnSpPr>
            <a:cxnSpLocks noChangeShapeType="1"/>
            <a:stCxn id="34314" idx="2"/>
            <a:endCxn id="34314" idx="0"/>
          </p:cNvCxnSpPr>
          <p:nvPr/>
        </p:nvCxnSpPr>
        <p:spPr bwMode="auto">
          <a:xfrm>
            <a:off x="7284357" y="6310313"/>
            <a:ext cx="4536" cy="83911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69" name="AutoShape 218"/>
          <p:cNvCxnSpPr>
            <a:cxnSpLocks noChangeShapeType="1"/>
            <a:stCxn id="34287" idx="2"/>
            <a:endCxn id="34287" idx="0"/>
          </p:cNvCxnSpPr>
          <p:nvPr/>
        </p:nvCxnSpPr>
        <p:spPr bwMode="auto">
          <a:xfrm>
            <a:off x="592704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70" name="AutoShape 219"/>
          <p:cNvCxnSpPr>
            <a:cxnSpLocks noChangeShapeType="1"/>
            <a:stCxn id="34305" idx="2"/>
            <a:endCxn id="34305" idx="2"/>
          </p:cNvCxnSpPr>
          <p:nvPr/>
        </p:nvCxnSpPr>
        <p:spPr bwMode="auto">
          <a:xfrm>
            <a:off x="6531429" y="579550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71" name="AutoShape 220"/>
          <p:cNvCxnSpPr>
            <a:cxnSpLocks noChangeShapeType="1"/>
          </p:cNvCxnSpPr>
          <p:nvPr/>
        </p:nvCxnSpPr>
        <p:spPr bwMode="auto">
          <a:xfrm>
            <a:off x="6644821" y="5795509"/>
            <a:ext cx="0" cy="861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372" name="AutoShape 221"/>
          <p:cNvCxnSpPr>
            <a:cxnSpLocks noChangeShapeType="1"/>
            <a:stCxn id="34304" idx="2"/>
            <a:endCxn id="34304" idx="0"/>
          </p:cNvCxnSpPr>
          <p:nvPr/>
        </p:nvCxnSpPr>
        <p:spPr bwMode="auto">
          <a:xfrm>
            <a:off x="6833054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73" name="AutoShape 222"/>
          <p:cNvCxnSpPr>
            <a:cxnSpLocks noChangeShapeType="1"/>
            <a:stCxn id="34303" idx="2"/>
            <a:endCxn id="34303" idx="0"/>
          </p:cNvCxnSpPr>
          <p:nvPr/>
        </p:nvCxnSpPr>
        <p:spPr bwMode="auto">
          <a:xfrm>
            <a:off x="7286625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374" name="AutoShape 223"/>
          <p:cNvCxnSpPr>
            <a:cxnSpLocks noChangeShapeType="1"/>
            <a:stCxn id="34302" idx="2"/>
            <a:endCxn id="34302" idx="0"/>
          </p:cNvCxnSpPr>
          <p:nvPr/>
        </p:nvCxnSpPr>
        <p:spPr bwMode="auto">
          <a:xfrm>
            <a:off x="7589384" y="5795509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sp>
        <p:nvSpPr>
          <p:cNvPr id="34375" name="Rectangle 228"/>
          <p:cNvSpPr>
            <a:spLocks noChangeArrowheads="1"/>
          </p:cNvSpPr>
          <p:nvPr/>
        </p:nvSpPr>
        <p:spPr bwMode="auto">
          <a:xfrm>
            <a:off x="7929563" y="433614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76" name="Rectangle 229"/>
          <p:cNvSpPr>
            <a:spLocks noChangeArrowheads="1"/>
          </p:cNvSpPr>
          <p:nvPr/>
        </p:nvSpPr>
        <p:spPr bwMode="auto">
          <a:xfrm>
            <a:off x="8156349" y="3906385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77" name="Rectangle 230"/>
          <p:cNvSpPr>
            <a:spLocks noChangeArrowheads="1"/>
          </p:cNvSpPr>
          <p:nvPr/>
        </p:nvSpPr>
        <p:spPr bwMode="auto">
          <a:xfrm>
            <a:off x="8533946" y="3906385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78" name="Rectangle 231"/>
          <p:cNvSpPr>
            <a:spLocks noChangeArrowheads="1"/>
          </p:cNvSpPr>
          <p:nvPr/>
        </p:nvSpPr>
        <p:spPr bwMode="auto">
          <a:xfrm>
            <a:off x="7929563" y="364898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79" name="Rectangle 232"/>
          <p:cNvSpPr>
            <a:spLocks noChangeArrowheads="1"/>
          </p:cNvSpPr>
          <p:nvPr/>
        </p:nvSpPr>
        <p:spPr bwMode="auto">
          <a:xfrm rot="10800000">
            <a:off x="8307161" y="4163786"/>
            <a:ext cx="226786" cy="86179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dash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0" name="Rectangle 233"/>
          <p:cNvSpPr>
            <a:spLocks noChangeArrowheads="1"/>
          </p:cNvSpPr>
          <p:nvPr/>
        </p:nvSpPr>
        <p:spPr bwMode="auto">
          <a:xfrm>
            <a:off x="8760732" y="4163786"/>
            <a:ext cx="150813" cy="429759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1" name="Rectangle 234"/>
          <p:cNvSpPr>
            <a:spLocks noChangeArrowheads="1"/>
          </p:cNvSpPr>
          <p:nvPr/>
        </p:nvSpPr>
        <p:spPr bwMode="auto">
          <a:xfrm>
            <a:off x="9138331" y="4336143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2" name="Rectangle 235"/>
          <p:cNvSpPr>
            <a:spLocks noChangeArrowheads="1"/>
          </p:cNvSpPr>
          <p:nvPr/>
        </p:nvSpPr>
        <p:spPr bwMode="auto">
          <a:xfrm>
            <a:off x="8080375" y="5280706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3" name="Rectangle 236"/>
          <p:cNvSpPr>
            <a:spLocks noChangeArrowheads="1"/>
          </p:cNvSpPr>
          <p:nvPr/>
        </p:nvSpPr>
        <p:spPr bwMode="auto">
          <a:xfrm>
            <a:off x="8383135" y="5280706"/>
            <a:ext cx="150812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4" name="Rectangle 237"/>
          <p:cNvSpPr>
            <a:spLocks noChangeArrowheads="1"/>
          </p:cNvSpPr>
          <p:nvPr/>
        </p:nvSpPr>
        <p:spPr bwMode="auto">
          <a:xfrm>
            <a:off x="8684760" y="5280706"/>
            <a:ext cx="151946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5" name="Rectangle 238"/>
          <p:cNvSpPr>
            <a:spLocks noChangeArrowheads="1"/>
          </p:cNvSpPr>
          <p:nvPr/>
        </p:nvSpPr>
        <p:spPr bwMode="auto">
          <a:xfrm>
            <a:off x="8987518" y="5280706"/>
            <a:ext cx="150813" cy="600982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386" name="Text Box 254"/>
          <p:cNvSpPr txBox="1">
            <a:spLocks noChangeArrowheads="1"/>
          </p:cNvSpPr>
          <p:nvPr/>
        </p:nvSpPr>
        <p:spPr bwMode="auto">
          <a:xfrm>
            <a:off x="447902" y="5561920"/>
            <a:ext cx="31750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37</a:t>
            </a:r>
          </a:p>
        </p:txBody>
      </p:sp>
      <p:sp>
        <p:nvSpPr>
          <p:cNvPr id="34387" name="Text Box 259"/>
          <p:cNvSpPr txBox="1">
            <a:spLocks noChangeArrowheads="1"/>
          </p:cNvSpPr>
          <p:nvPr/>
        </p:nvSpPr>
        <p:spPr bwMode="auto">
          <a:xfrm>
            <a:off x="2639786" y="5023303"/>
            <a:ext cx="692831" cy="21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4388" name="Text Box 260"/>
          <p:cNvSpPr txBox="1">
            <a:spLocks noChangeArrowheads="1"/>
          </p:cNvSpPr>
          <p:nvPr/>
        </p:nvSpPr>
        <p:spPr bwMode="auto">
          <a:xfrm>
            <a:off x="2714625" y="545192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4389" name="Text Box 261"/>
          <p:cNvSpPr txBox="1">
            <a:spLocks noChangeArrowheads="1"/>
          </p:cNvSpPr>
          <p:nvPr/>
        </p:nvSpPr>
        <p:spPr bwMode="auto">
          <a:xfrm>
            <a:off x="2487840" y="5538107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15</a:t>
            </a:r>
          </a:p>
        </p:txBody>
      </p:sp>
      <p:sp>
        <p:nvSpPr>
          <p:cNvPr id="34390" name="Text Box 270"/>
          <p:cNvSpPr txBox="1">
            <a:spLocks noChangeArrowheads="1"/>
          </p:cNvSpPr>
          <p:nvPr/>
        </p:nvSpPr>
        <p:spPr bwMode="auto">
          <a:xfrm>
            <a:off x="2570616" y="3765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16</a:t>
            </a:r>
          </a:p>
        </p:txBody>
      </p:sp>
      <p:sp>
        <p:nvSpPr>
          <p:cNvPr id="34391" name="Text Box 279"/>
          <p:cNvSpPr txBox="1">
            <a:spLocks noChangeArrowheads="1"/>
          </p:cNvSpPr>
          <p:nvPr/>
        </p:nvSpPr>
        <p:spPr bwMode="auto">
          <a:xfrm>
            <a:off x="3332616" y="3112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4392" name="Text Box 280"/>
          <p:cNvSpPr txBox="1">
            <a:spLocks noChangeArrowheads="1"/>
          </p:cNvSpPr>
          <p:nvPr/>
        </p:nvSpPr>
        <p:spPr bwMode="auto">
          <a:xfrm>
            <a:off x="4528911" y="236083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9</a:t>
            </a:r>
          </a:p>
        </p:txBody>
      </p:sp>
      <p:sp>
        <p:nvSpPr>
          <p:cNvPr id="34393" name="Text Box 283"/>
          <p:cNvSpPr txBox="1">
            <a:spLocks noChangeArrowheads="1"/>
          </p:cNvSpPr>
          <p:nvPr/>
        </p:nvSpPr>
        <p:spPr bwMode="auto">
          <a:xfrm>
            <a:off x="3470956" y="236083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</a:t>
            </a:r>
          </a:p>
        </p:txBody>
      </p:sp>
      <p:sp>
        <p:nvSpPr>
          <p:cNvPr id="34394" name="Text Box 284"/>
          <p:cNvSpPr txBox="1">
            <a:spLocks noChangeArrowheads="1"/>
          </p:cNvSpPr>
          <p:nvPr/>
        </p:nvSpPr>
        <p:spPr bwMode="auto">
          <a:xfrm>
            <a:off x="3319009" y="2360839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4395" name="Text Box 285"/>
          <p:cNvSpPr txBox="1">
            <a:spLocks noChangeArrowheads="1"/>
          </p:cNvSpPr>
          <p:nvPr/>
        </p:nvSpPr>
        <p:spPr bwMode="auto">
          <a:xfrm>
            <a:off x="4366760" y="6323920"/>
            <a:ext cx="404812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4396" name="Text Box 296"/>
          <p:cNvSpPr txBox="1">
            <a:spLocks noChangeArrowheads="1"/>
          </p:cNvSpPr>
          <p:nvPr/>
        </p:nvSpPr>
        <p:spPr bwMode="auto">
          <a:xfrm>
            <a:off x="3550331" y="5017634"/>
            <a:ext cx="163286" cy="24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</a:rPr>
              <a:t>1</a:t>
            </a:r>
          </a:p>
        </p:txBody>
      </p:sp>
      <p:sp>
        <p:nvSpPr>
          <p:cNvPr id="34397" name="Text Box 297"/>
          <p:cNvSpPr txBox="1">
            <a:spLocks noChangeArrowheads="1"/>
          </p:cNvSpPr>
          <p:nvPr/>
        </p:nvSpPr>
        <p:spPr bwMode="auto">
          <a:xfrm>
            <a:off x="4149045" y="2786063"/>
            <a:ext cx="32657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4398" name="Text Box 311"/>
          <p:cNvSpPr txBox="1">
            <a:spLocks noChangeArrowheads="1"/>
          </p:cNvSpPr>
          <p:nvPr/>
        </p:nvSpPr>
        <p:spPr bwMode="auto">
          <a:xfrm>
            <a:off x="5292045" y="3112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4</a:t>
            </a:r>
          </a:p>
        </p:txBody>
      </p:sp>
      <p:sp>
        <p:nvSpPr>
          <p:cNvPr id="34399" name="Text Box 312"/>
          <p:cNvSpPr txBox="1">
            <a:spLocks noChangeArrowheads="1"/>
          </p:cNvSpPr>
          <p:nvPr/>
        </p:nvSpPr>
        <p:spPr bwMode="auto">
          <a:xfrm>
            <a:off x="7626804" y="236083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31</a:t>
            </a:r>
          </a:p>
        </p:txBody>
      </p:sp>
      <p:sp>
        <p:nvSpPr>
          <p:cNvPr id="34400" name="Text Box 315"/>
          <p:cNvSpPr txBox="1">
            <a:spLocks noChangeArrowheads="1"/>
          </p:cNvSpPr>
          <p:nvPr/>
        </p:nvSpPr>
        <p:spPr bwMode="auto">
          <a:xfrm>
            <a:off x="7626804" y="3134179"/>
            <a:ext cx="692831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26</a:t>
            </a:r>
          </a:p>
        </p:txBody>
      </p:sp>
      <p:sp>
        <p:nvSpPr>
          <p:cNvPr id="34401" name="Rectangle 40"/>
          <p:cNvSpPr>
            <a:spLocks noChangeArrowheads="1"/>
          </p:cNvSpPr>
          <p:nvPr/>
        </p:nvSpPr>
        <p:spPr bwMode="auto">
          <a:xfrm rot="5400000">
            <a:off x="3452246" y="5115719"/>
            <a:ext cx="163286" cy="75973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02" name="Rectangle 51"/>
          <p:cNvSpPr>
            <a:spLocks noChangeArrowheads="1"/>
          </p:cNvSpPr>
          <p:nvPr/>
        </p:nvSpPr>
        <p:spPr bwMode="auto">
          <a:xfrm>
            <a:off x="3495902" y="3983492"/>
            <a:ext cx="75973" cy="85044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03" name="Rectangle 84"/>
          <p:cNvSpPr>
            <a:spLocks noChangeArrowheads="1"/>
          </p:cNvSpPr>
          <p:nvPr/>
        </p:nvSpPr>
        <p:spPr bwMode="auto">
          <a:xfrm rot="10800000">
            <a:off x="3006045" y="6269492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04" name="Rectangle 93"/>
          <p:cNvSpPr>
            <a:spLocks noChangeArrowheads="1"/>
          </p:cNvSpPr>
          <p:nvPr/>
        </p:nvSpPr>
        <p:spPr bwMode="auto">
          <a:xfrm>
            <a:off x="3985760" y="6269492"/>
            <a:ext cx="129268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95CB7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05" name="Rectangle 129"/>
          <p:cNvSpPr>
            <a:spLocks noChangeArrowheads="1"/>
          </p:cNvSpPr>
          <p:nvPr/>
        </p:nvSpPr>
        <p:spPr bwMode="auto">
          <a:xfrm>
            <a:off x="7033759" y="3058206"/>
            <a:ext cx="75973" cy="86179"/>
          </a:xfrm>
          <a:prstGeom prst="rect">
            <a:avLst/>
          </a:prstGeom>
          <a:solidFill>
            <a:srgbClr val="996600"/>
          </a:solidFill>
          <a:ln w="9525">
            <a:solidFill>
              <a:schemeClr val="folHlink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solidFill>
                <a:schemeClr val="folHlink"/>
              </a:solidFill>
              <a:latin typeface="Arial" pitchFamily="34" charset="0"/>
            </a:endParaRPr>
          </a:p>
        </p:txBody>
      </p:sp>
      <p:sp>
        <p:nvSpPr>
          <p:cNvPr id="34406" name="Text Box 267"/>
          <p:cNvSpPr txBox="1">
            <a:spLocks noChangeArrowheads="1"/>
          </p:cNvSpPr>
          <p:nvPr/>
        </p:nvSpPr>
        <p:spPr bwMode="auto">
          <a:xfrm>
            <a:off x="502331" y="6378349"/>
            <a:ext cx="311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38</a:t>
            </a:r>
          </a:p>
        </p:txBody>
      </p:sp>
      <p:sp>
        <p:nvSpPr>
          <p:cNvPr id="34407" name="Oval 115" descr="Темный диагональный 2"/>
          <p:cNvSpPr>
            <a:spLocks noChangeArrowheads="1"/>
          </p:cNvSpPr>
          <p:nvPr/>
        </p:nvSpPr>
        <p:spPr bwMode="auto">
          <a:xfrm>
            <a:off x="4856617" y="4255635"/>
            <a:ext cx="300491" cy="310696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298" tIns="32649" rIns="65298" bIns="32649" anchor="ctr"/>
          <a:lstStyle/>
          <a:p>
            <a:pPr defTabSz="651931"/>
            <a:endParaRPr lang="ru-RU" dirty="0"/>
          </a:p>
        </p:txBody>
      </p: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2625045" y="5126491"/>
            <a:ext cx="688294" cy="456973"/>
            <a:chOff x="4860" y="4199"/>
            <a:chExt cx="219" cy="239"/>
          </a:xfrm>
        </p:grpSpPr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4911" y="4215"/>
              <a:ext cx="136" cy="223"/>
              <a:chOff x="1773" y="5636"/>
              <a:chExt cx="233" cy="338"/>
            </a:xfrm>
          </p:grpSpPr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1773" y="5636"/>
                <a:ext cx="233" cy="338"/>
                <a:chOff x="3175" y="192"/>
                <a:chExt cx="233" cy="714"/>
              </a:xfrm>
            </p:grpSpPr>
            <p:sp>
              <p:nvSpPr>
                <p:cNvPr id="34411" name="Line 63"/>
                <p:cNvSpPr>
                  <a:spLocks noChangeShapeType="1"/>
                </p:cNvSpPr>
                <p:nvPr/>
              </p:nvSpPr>
              <p:spPr bwMode="auto">
                <a:xfrm>
                  <a:off x="3182" y="234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412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413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414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4415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339" tIns="45669" rIns="91339" bIns="45669"/>
              <a:lstStyle/>
              <a:p>
                <a:pPr defTabSz="911569"/>
                <a:endParaRPr lang="ru-RU" sz="2500" dirty="0"/>
              </a:p>
            </p:txBody>
          </p:sp>
        </p:grpSp>
        <p:sp>
          <p:nvSpPr>
            <p:cNvPr id="34416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331" tIns="42669" rIns="85331" bIns="42669">
              <a:spAutoFit/>
            </a:bodyPr>
            <a:lstStyle/>
            <a:p>
              <a:pPr algn="ctr" defTabSz="853746" eaLnBrk="0" hangingPunct="0"/>
              <a:r>
                <a:rPr lang="ru-RU" sz="800" dirty="0">
                  <a:cs typeface="Times New Roman" pitchFamily="18" charset="0"/>
                </a:rPr>
                <a:t>ДПО</a:t>
              </a:r>
            </a:p>
          </p:txBody>
        </p:sp>
      </p:grpSp>
      <p:pic>
        <p:nvPicPr>
          <p:cNvPr id="34417" name="Группа 18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581" y="2615974"/>
            <a:ext cx="176893" cy="32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418" name="Text Box 260"/>
          <p:cNvSpPr txBox="1">
            <a:spLocks noChangeArrowheads="1"/>
          </p:cNvSpPr>
          <p:nvPr/>
        </p:nvSpPr>
        <p:spPr bwMode="auto">
          <a:xfrm>
            <a:off x="5183188" y="5561920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4419" name="Text Box 260"/>
          <p:cNvSpPr txBox="1">
            <a:spLocks noChangeArrowheads="1"/>
          </p:cNvSpPr>
          <p:nvPr/>
        </p:nvSpPr>
        <p:spPr bwMode="auto">
          <a:xfrm>
            <a:off x="5292045" y="6432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</a:t>
            </a:r>
          </a:p>
        </p:txBody>
      </p:sp>
      <p:sp>
        <p:nvSpPr>
          <p:cNvPr id="34420" name="Text Box 260"/>
          <p:cNvSpPr txBox="1">
            <a:spLocks noChangeArrowheads="1"/>
          </p:cNvSpPr>
          <p:nvPr/>
        </p:nvSpPr>
        <p:spPr bwMode="auto">
          <a:xfrm>
            <a:off x="7251474" y="5561920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19</a:t>
            </a:r>
          </a:p>
        </p:txBody>
      </p:sp>
      <p:sp>
        <p:nvSpPr>
          <p:cNvPr id="34421" name="Text Box 260"/>
          <p:cNvSpPr txBox="1">
            <a:spLocks noChangeArrowheads="1"/>
          </p:cNvSpPr>
          <p:nvPr/>
        </p:nvSpPr>
        <p:spPr bwMode="auto">
          <a:xfrm>
            <a:off x="8013474" y="6432777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24</a:t>
            </a:r>
          </a:p>
        </p:txBody>
      </p:sp>
      <p:sp>
        <p:nvSpPr>
          <p:cNvPr id="34422" name="Rectangle 224"/>
          <p:cNvSpPr>
            <a:spLocks noChangeArrowheads="1"/>
          </p:cNvSpPr>
          <p:nvPr/>
        </p:nvSpPr>
        <p:spPr bwMode="auto">
          <a:xfrm>
            <a:off x="2484438" y="1877786"/>
            <a:ext cx="762000" cy="334509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23" name="Rectangle 225"/>
          <p:cNvSpPr>
            <a:spLocks noChangeArrowheads="1"/>
          </p:cNvSpPr>
          <p:nvPr/>
        </p:nvSpPr>
        <p:spPr bwMode="auto">
          <a:xfrm rot="5400000">
            <a:off x="2732202" y="2195853"/>
            <a:ext cx="255134" cy="442232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24" name="Text Box 226"/>
          <p:cNvSpPr txBox="1">
            <a:spLocks noChangeArrowheads="1"/>
          </p:cNvSpPr>
          <p:nvPr/>
        </p:nvSpPr>
        <p:spPr bwMode="auto">
          <a:xfrm>
            <a:off x="2433411" y="1980974"/>
            <a:ext cx="89467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 err="1">
                <a:latin typeface="Arial" pitchFamily="34" charset="0"/>
              </a:rPr>
              <a:t>Маш.двор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34425" name="Text Box 227"/>
          <p:cNvSpPr txBox="1">
            <a:spLocks noChangeArrowheads="1"/>
          </p:cNvSpPr>
          <p:nvPr/>
        </p:nvSpPr>
        <p:spPr bwMode="auto">
          <a:xfrm>
            <a:off x="2484438" y="2289402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Склад</a:t>
            </a:r>
          </a:p>
        </p:txBody>
      </p:sp>
      <p:sp>
        <p:nvSpPr>
          <p:cNvPr id="34426" name="Rectangle 53"/>
          <p:cNvSpPr>
            <a:spLocks noChangeArrowheads="1"/>
          </p:cNvSpPr>
          <p:nvPr/>
        </p:nvSpPr>
        <p:spPr bwMode="auto">
          <a:xfrm rot="5400000">
            <a:off x="5006862" y="5629389"/>
            <a:ext cx="257401" cy="231321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rot="10800000" vert="eaVert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27" name="Rectangle 27"/>
          <p:cNvSpPr>
            <a:spLocks noChangeArrowheads="1"/>
          </p:cNvSpPr>
          <p:nvPr/>
        </p:nvSpPr>
        <p:spPr bwMode="auto">
          <a:xfrm>
            <a:off x="4475617" y="5779634"/>
            <a:ext cx="150812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428" name="AutoShape 177"/>
          <p:cNvCxnSpPr>
            <a:cxnSpLocks noChangeShapeType="1"/>
            <a:stCxn id="34427" idx="0"/>
            <a:endCxn id="34427" idx="2"/>
          </p:cNvCxnSpPr>
          <p:nvPr/>
        </p:nvCxnSpPr>
        <p:spPr bwMode="auto">
          <a:xfrm>
            <a:off x="4551589" y="5779634"/>
            <a:ext cx="0" cy="86179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cxnSp>
        <p:nvCxnSpPr>
          <p:cNvPr id="34429" name="AutoShape 185"/>
          <p:cNvCxnSpPr>
            <a:cxnSpLocks noChangeShapeType="1"/>
            <a:stCxn id="34401" idx="2"/>
            <a:endCxn id="34401" idx="0"/>
          </p:cNvCxnSpPr>
          <p:nvPr/>
        </p:nvCxnSpPr>
        <p:spPr bwMode="auto">
          <a:xfrm>
            <a:off x="3497036" y="5154839"/>
            <a:ext cx="75974" cy="0"/>
          </a:xfrm>
          <a:prstGeom prst="straightConnector1">
            <a:avLst/>
          </a:prstGeom>
          <a:noFill/>
          <a:ln w="9525">
            <a:solidFill>
              <a:srgbClr val="00B050"/>
            </a:solidFill>
            <a:prstDash val="dash"/>
            <a:round/>
            <a:headEnd/>
            <a:tailEnd/>
          </a:ln>
        </p:spPr>
      </p:cxnSp>
      <p:sp>
        <p:nvSpPr>
          <p:cNvPr id="34430" name="Rectangle 24"/>
          <p:cNvSpPr>
            <a:spLocks noChangeArrowheads="1"/>
          </p:cNvSpPr>
          <p:nvPr/>
        </p:nvSpPr>
        <p:spPr bwMode="auto">
          <a:xfrm>
            <a:off x="3495903" y="5725206"/>
            <a:ext cx="150812" cy="1723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31" name="Rectangle 25"/>
          <p:cNvSpPr>
            <a:spLocks noChangeArrowheads="1"/>
          </p:cNvSpPr>
          <p:nvPr/>
        </p:nvSpPr>
        <p:spPr bwMode="auto">
          <a:xfrm flipV="1">
            <a:off x="4312331" y="5779634"/>
            <a:ext cx="108857" cy="108857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4638902" y="6269491"/>
            <a:ext cx="274411" cy="272143"/>
            <a:chOff x="0" y="1"/>
            <a:chExt cx="20000" cy="19999"/>
          </a:xfrm>
        </p:grpSpPr>
        <p:sp>
          <p:nvSpPr>
            <p:cNvPr id="34433" name="Rectangle 57"/>
            <p:cNvSpPr>
              <a:spLocks noChangeArrowheads="1"/>
            </p:cNvSpPr>
            <p:nvPr/>
          </p:nvSpPr>
          <p:spPr bwMode="auto">
            <a:xfrm>
              <a:off x="0" y="7756"/>
              <a:ext cx="20000" cy="1224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7761" tIns="63881" rIns="127761" bIns="63881"/>
            <a:lstStyle/>
            <a:p>
              <a:pPr defTabSz="1276650"/>
              <a:endParaRPr lang="ru-RU" sz="2500" dirty="0">
                <a:latin typeface="Calibri" pitchFamily="34" charset="0"/>
              </a:endParaRPr>
            </a:p>
          </p:txBody>
        </p:sp>
        <p:sp>
          <p:nvSpPr>
            <p:cNvPr id="34434" name="Line 58"/>
            <p:cNvSpPr>
              <a:spLocks noChangeShapeType="1"/>
            </p:cNvSpPr>
            <p:nvPr/>
          </p:nvSpPr>
          <p:spPr bwMode="auto">
            <a:xfrm flipV="1">
              <a:off x="161" y="1"/>
              <a:ext cx="10170" cy="777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435" name="Line 59"/>
            <p:cNvSpPr>
              <a:spLocks noChangeShapeType="1"/>
            </p:cNvSpPr>
            <p:nvPr/>
          </p:nvSpPr>
          <p:spPr bwMode="auto">
            <a:xfrm>
              <a:off x="10475" y="1"/>
              <a:ext cx="9364" cy="73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60"/>
            <p:cNvGrpSpPr>
              <a:grpSpLocks/>
            </p:cNvGrpSpPr>
            <p:nvPr/>
          </p:nvGrpSpPr>
          <p:grpSpPr bwMode="auto">
            <a:xfrm>
              <a:off x="8652" y="3009"/>
              <a:ext cx="3120" cy="3408"/>
              <a:chOff x="-2659" y="0"/>
              <a:chExt cx="26710" cy="20000"/>
            </a:xfrm>
          </p:grpSpPr>
          <p:sp>
            <p:nvSpPr>
              <p:cNvPr id="34437" name="Line 61"/>
              <p:cNvSpPr>
                <a:spLocks noChangeShapeType="1"/>
              </p:cNvSpPr>
              <p:nvPr/>
            </p:nvSpPr>
            <p:spPr bwMode="auto">
              <a:xfrm>
                <a:off x="9649" y="0"/>
                <a:ext cx="137" cy="2000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38" name="Line 62"/>
              <p:cNvSpPr>
                <a:spLocks noChangeShapeType="1"/>
              </p:cNvSpPr>
              <p:nvPr/>
            </p:nvSpPr>
            <p:spPr bwMode="auto">
              <a:xfrm>
                <a:off x="-2659" y="11007"/>
                <a:ext cx="26710" cy="14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4439" name="Rectangle 104"/>
          <p:cNvSpPr>
            <a:spLocks noChangeArrowheads="1"/>
          </p:cNvSpPr>
          <p:nvPr/>
        </p:nvSpPr>
        <p:spPr bwMode="auto">
          <a:xfrm>
            <a:off x="4336143" y="2186214"/>
            <a:ext cx="453571" cy="171224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40" name="Text Box 108"/>
          <p:cNvSpPr txBox="1">
            <a:spLocks noChangeArrowheads="1"/>
          </p:cNvSpPr>
          <p:nvPr/>
        </p:nvSpPr>
        <p:spPr bwMode="auto">
          <a:xfrm>
            <a:off x="4232956" y="2186214"/>
            <a:ext cx="598714" cy="20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900" dirty="0">
                <a:latin typeface="Arial" pitchFamily="34" charset="0"/>
              </a:rPr>
              <a:t>Гараж</a:t>
            </a:r>
          </a:p>
        </p:txBody>
      </p:sp>
      <p:pic>
        <p:nvPicPr>
          <p:cNvPr id="34441" name="AutoShape 820"/>
          <p:cNvPicPr>
            <a:picLocks noChangeArrowheads="1"/>
          </p:cNvPicPr>
          <p:nvPr/>
        </p:nvPicPr>
        <p:blipFill>
          <a:blip r:embed="rId3"/>
          <a:srcRect r="25195" b="24805"/>
          <a:stretch>
            <a:fillRect/>
          </a:stretch>
        </p:blipFill>
        <p:spPr bwMode="auto">
          <a:xfrm rot="234416">
            <a:off x="3171599" y="5235349"/>
            <a:ext cx="434294" cy="603250"/>
          </a:xfrm>
          <a:prstGeom prst="rect">
            <a:avLst/>
          </a:prstGeom>
          <a:noFill/>
        </p:spPr>
      </p:pic>
      <p:pic>
        <p:nvPicPr>
          <p:cNvPr id="34442" name="AutoShape 8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4331" y="5289777"/>
            <a:ext cx="435429" cy="326571"/>
          </a:xfrm>
          <a:prstGeom prst="rect">
            <a:avLst/>
          </a:prstGeom>
          <a:noFill/>
        </p:spPr>
      </p:pic>
      <p:sp>
        <p:nvSpPr>
          <p:cNvPr id="34443" name="Text Box 651"/>
          <p:cNvSpPr txBox="1">
            <a:spLocks noChangeArrowheads="1"/>
          </p:cNvSpPr>
          <p:nvPr/>
        </p:nvSpPr>
        <p:spPr bwMode="auto">
          <a:xfrm>
            <a:off x="4965474" y="5235348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Детский сад </a:t>
            </a:r>
            <a:r>
              <a:rPr lang="ru-RU" sz="400" dirty="0">
                <a:cs typeface="Times New Roman" pitchFamily="18" charset="0"/>
              </a:rPr>
              <a:t>вместимость: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15-чел.1-этажное,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Тел.8(832-68)92-867</a:t>
            </a:r>
          </a:p>
        </p:txBody>
      </p:sp>
      <p:pic>
        <p:nvPicPr>
          <p:cNvPr id="34444" name="AutoShape 82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8045" y="5888491"/>
            <a:ext cx="598714" cy="381000"/>
          </a:xfrm>
          <a:prstGeom prst="rect">
            <a:avLst/>
          </a:prstGeom>
          <a:noFill/>
        </p:spPr>
      </p:pic>
      <p:sp>
        <p:nvSpPr>
          <p:cNvPr id="34445" name="Text Box 653"/>
          <p:cNvSpPr txBox="1">
            <a:spLocks noChangeArrowheads="1"/>
          </p:cNvSpPr>
          <p:nvPr/>
        </p:nvSpPr>
        <p:spPr bwMode="auto">
          <a:xfrm>
            <a:off x="3768046" y="5834063"/>
            <a:ext cx="749279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</a:t>
            </a:r>
          </a:p>
          <a:p>
            <a:pPr algn="ctr" defTabSz="1494339"/>
            <a:r>
              <a:rPr lang="ru-RU" sz="400" u="sng" dirty="0" err="1">
                <a:cs typeface="Times New Roman" pitchFamily="18" charset="0"/>
              </a:rPr>
              <a:t>Ишимского</a:t>
            </a:r>
            <a:r>
              <a:rPr lang="ru-RU" sz="400" u="sng" dirty="0">
                <a:cs typeface="Times New Roman" pitchFamily="18" charset="0"/>
              </a:rPr>
              <a:t> ПО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 режим работы: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с9-00 до 20-00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Тел.:8(832-68)92-880</a:t>
            </a:r>
          </a:p>
        </p:txBody>
      </p:sp>
      <p:pic>
        <p:nvPicPr>
          <p:cNvPr id="34446" name="AutoShape 82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89617" y="5344206"/>
            <a:ext cx="700768" cy="326571"/>
          </a:xfrm>
          <a:prstGeom prst="rect">
            <a:avLst/>
          </a:prstGeom>
          <a:noFill/>
        </p:spPr>
      </p:pic>
      <p:sp>
        <p:nvSpPr>
          <p:cNvPr id="34447" name="Text Box 655"/>
          <p:cNvSpPr txBox="1">
            <a:spLocks noChangeArrowheads="1"/>
          </p:cNvSpPr>
          <p:nvPr/>
        </p:nvSpPr>
        <p:spPr bwMode="auto">
          <a:xfrm>
            <a:off x="2080759" y="5289777"/>
            <a:ext cx="78775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КОНТОРА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Характеристика здания: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92-810</a:t>
            </a:r>
          </a:p>
        </p:txBody>
      </p:sp>
      <p:pic>
        <p:nvPicPr>
          <p:cNvPr id="34448" name="AutoShape 82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94617" y="5235349"/>
            <a:ext cx="598714" cy="598714"/>
          </a:xfrm>
          <a:prstGeom prst="rect">
            <a:avLst/>
          </a:prstGeom>
          <a:noFill/>
        </p:spPr>
      </p:pic>
      <p:sp>
        <p:nvSpPr>
          <p:cNvPr id="34449" name="Text Box 657"/>
          <p:cNvSpPr txBox="1">
            <a:spLocks noChangeArrowheads="1"/>
          </p:cNvSpPr>
          <p:nvPr/>
        </p:nvSpPr>
        <p:spPr bwMode="auto">
          <a:xfrm>
            <a:off x="3931331" y="5180920"/>
            <a:ext cx="925286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Магазин ЧП </a:t>
            </a:r>
            <a:r>
              <a:rPr lang="ru-RU" sz="400" u="sng" dirty="0" err="1">
                <a:latin typeface="Arial" pitchFamily="34" charset="0"/>
              </a:rPr>
              <a:t>Семиренко</a:t>
            </a:r>
            <a:r>
              <a:rPr lang="ru-RU" sz="400" dirty="0">
                <a:latin typeface="Arial" pitchFamily="34" charset="0"/>
              </a:rPr>
              <a:t> </a:t>
            </a:r>
            <a:endParaRPr lang="ru-RU" sz="400" u="sng" dirty="0"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режим работы:с9-00 до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20-001-этажное, кирпичное</a:t>
            </a:r>
          </a:p>
        </p:txBody>
      </p:sp>
      <p:pic>
        <p:nvPicPr>
          <p:cNvPr id="34450" name="AutoShape 82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2188" y="4799920"/>
            <a:ext cx="489857" cy="1034143"/>
          </a:xfrm>
          <a:prstGeom prst="rect">
            <a:avLst/>
          </a:prstGeom>
          <a:noFill/>
        </p:spPr>
      </p:pic>
      <p:sp>
        <p:nvSpPr>
          <p:cNvPr id="34451" name="Text Box 659"/>
          <p:cNvSpPr txBox="1">
            <a:spLocks noChangeArrowheads="1"/>
          </p:cNvSpPr>
          <p:nvPr/>
        </p:nvSpPr>
        <p:spPr bwMode="auto">
          <a:xfrm>
            <a:off x="4693331" y="4799920"/>
            <a:ext cx="707571" cy="5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ШКОЛА(9классов)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вместимость:90 чел.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1-этажное, </a:t>
            </a:r>
            <a:r>
              <a:rPr lang="ru-RU" sz="400" dirty="0" err="1">
                <a:latin typeface="Arial" pitchFamily="34" charset="0"/>
                <a:cs typeface="Times New Roman" pitchFamily="18" charset="0"/>
              </a:rPr>
              <a:t>ирпичное</a:t>
            </a:r>
            <a:endParaRPr lang="ru-RU" sz="400" dirty="0">
              <a:latin typeface="Arial" pitchFamily="34" charset="0"/>
              <a:cs typeface="Times New Roman" pitchFamily="18" charset="0"/>
            </a:endParaRP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Тел.: </a:t>
            </a:r>
            <a:r>
              <a:rPr lang="ru-RU" sz="400" dirty="0">
                <a:latin typeface="Arial" pitchFamily="34" charset="0"/>
              </a:rPr>
              <a:t>8(832-68) </a:t>
            </a:r>
          </a:p>
          <a:p>
            <a:pPr algn="ctr" defTabSz="1494339"/>
            <a:r>
              <a:rPr lang="ru-RU" sz="400" dirty="0">
                <a:latin typeface="Arial" pitchFamily="34" charset="0"/>
                <a:cs typeface="Times New Roman" pitchFamily="18" charset="0"/>
              </a:rPr>
              <a:t>92-867</a:t>
            </a:r>
          </a:p>
        </p:txBody>
      </p:sp>
      <p:pic>
        <p:nvPicPr>
          <p:cNvPr id="34452" name="AutoShape 820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03474" y="5453063"/>
            <a:ext cx="489857" cy="435429"/>
          </a:xfrm>
          <a:prstGeom prst="rect">
            <a:avLst/>
          </a:prstGeom>
          <a:noFill/>
        </p:spPr>
      </p:pic>
      <p:sp>
        <p:nvSpPr>
          <p:cNvPr id="34453" name="Text Box 661"/>
          <p:cNvSpPr txBox="1">
            <a:spLocks noChangeArrowheads="1"/>
          </p:cNvSpPr>
          <p:nvPr/>
        </p:nvSpPr>
        <p:spPr bwMode="auto">
          <a:xfrm>
            <a:off x="4094617" y="5375956"/>
            <a:ext cx="707571" cy="3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ПОЧТА </a:t>
            </a:r>
            <a:r>
              <a:rPr lang="ru-RU" sz="400" dirty="0">
                <a:cs typeface="Times New Roman" pitchFamily="18" charset="0"/>
              </a:rPr>
              <a:t>1-этажное, кирпичное Тел.: 8(832-68)92-824</a:t>
            </a:r>
          </a:p>
        </p:txBody>
      </p:sp>
      <p:cxnSp>
        <p:nvCxnSpPr>
          <p:cNvPr id="34454" name="AutoShape 180"/>
          <p:cNvCxnSpPr>
            <a:cxnSpLocks noChangeShapeType="1"/>
            <a:stCxn id="34403" idx="2"/>
            <a:endCxn id="34403" idx="0"/>
          </p:cNvCxnSpPr>
          <p:nvPr/>
        </p:nvCxnSpPr>
        <p:spPr bwMode="auto">
          <a:xfrm>
            <a:off x="3146652" y="6269492"/>
            <a:ext cx="0" cy="108857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4455" name="Rectangle 84"/>
          <p:cNvSpPr>
            <a:spLocks noChangeArrowheads="1"/>
          </p:cNvSpPr>
          <p:nvPr/>
        </p:nvSpPr>
        <p:spPr bwMode="auto">
          <a:xfrm rot="10800000">
            <a:off x="3387045" y="6269492"/>
            <a:ext cx="281214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456" name="AutoShape 180"/>
          <p:cNvCxnSpPr>
            <a:cxnSpLocks noChangeShapeType="1"/>
          </p:cNvCxnSpPr>
          <p:nvPr/>
        </p:nvCxnSpPr>
        <p:spPr bwMode="auto">
          <a:xfrm>
            <a:off x="3550331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4457" name="Rectangle 224"/>
          <p:cNvSpPr>
            <a:spLocks noChangeArrowheads="1"/>
          </p:cNvSpPr>
          <p:nvPr/>
        </p:nvSpPr>
        <p:spPr bwMode="auto">
          <a:xfrm>
            <a:off x="3410857" y="2135188"/>
            <a:ext cx="308429" cy="257401"/>
          </a:xfrm>
          <a:prstGeom prst="rect">
            <a:avLst/>
          </a:prstGeom>
          <a:solidFill>
            <a:srgbClr val="FF0000"/>
          </a:solidFill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sp>
        <p:nvSpPr>
          <p:cNvPr id="34458" name="Text Box 108"/>
          <p:cNvSpPr txBox="1">
            <a:spLocks noChangeArrowheads="1"/>
          </p:cNvSpPr>
          <p:nvPr/>
        </p:nvSpPr>
        <p:spPr bwMode="auto">
          <a:xfrm>
            <a:off x="3307670" y="2135188"/>
            <a:ext cx="598714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700" dirty="0">
                <a:latin typeface="Arial" pitchFamily="34" charset="0"/>
              </a:rPr>
              <a:t>Гараж</a:t>
            </a:r>
          </a:p>
        </p:txBody>
      </p:sp>
      <p:sp>
        <p:nvSpPr>
          <p:cNvPr id="34459" name="Text Box 280"/>
          <p:cNvSpPr txBox="1">
            <a:spLocks noChangeArrowheads="1"/>
          </p:cNvSpPr>
          <p:nvPr/>
        </p:nvSpPr>
        <p:spPr bwMode="auto">
          <a:xfrm>
            <a:off x="5400902" y="2350634"/>
            <a:ext cx="692830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11</a:t>
            </a:r>
          </a:p>
        </p:txBody>
      </p:sp>
      <p:sp>
        <p:nvSpPr>
          <p:cNvPr id="34460" name="Rectangle 49"/>
          <p:cNvSpPr>
            <a:spLocks noChangeArrowheads="1"/>
          </p:cNvSpPr>
          <p:nvPr/>
        </p:nvSpPr>
        <p:spPr bwMode="auto">
          <a:xfrm>
            <a:off x="4094617" y="2840492"/>
            <a:ext cx="108857" cy="108857"/>
          </a:xfrm>
          <a:prstGeom prst="rect">
            <a:avLst/>
          </a:prstGeom>
          <a:solidFill>
            <a:srgbClr val="996600"/>
          </a:solidFill>
          <a:ln w="9525">
            <a:solidFill>
              <a:srgbClr val="0070C0"/>
            </a:solidFill>
            <a:prstDash val="dashDot"/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461" name="AutoShape 183"/>
          <p:cNvCxnSpPr>
            <a:cxnSpLocks noChangeShapeType="1"/>
          </p:cNvCxnSpPr>
          <p:nvPr/>
        </p:nvCxnSpPr>
        <p:spPr bwMode="auto">
          <a:xfrm>
            <a:off x="3114903" y="3874634"/>
            <a:ext cx="74839" cy="0"/>
          </a:xfrm>
          <a:prstGeom prst="straightConnector1">
            <a:avLst/>
          </a:prstGeom>
          <a:noFill/>
          <a:ln w="9525">
            <a:solidFill>
              <a:srgbClr val="0070C0"/>
            </a:solidFill>
            <a:prstDash val="dashDot"/>
            <a:round/>
            <a:headEnd/>
            <a:tailEnd/>
          </a:ln>
        </p:spPr>
      </p:cxnSp>
      <p:pic>
        <p:nvPicPr>
          <p:cNvPr id="34462" name="AutoShape 820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629276">
            <a:off x="3713616" y="4854349"/>
            <a:ext cx="762000" cy="762000"/>
          </a:xfrm>
          <a:prstGeom prst="rect">
            <a:avLst/>
          </a:prstGeom>
          <a:noFill/>
        </p:spPr>
      </p:pic>
      <p:sp>
        <p:nvSpPr>
          <p:cNvPr id="34463" name="Text Box 671"/>
          <p:cNvSpPr txBox="1">
            <a:spLocks noChangeArrowheads="1"/>
          </p:cNvSpPr>
          <p:nvPr/>
        </p:nvSpPr>
        <p:spPr bwMode="auto">
          <a:xfrm>
            <a:off x="3768045" y="4799920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latin typeface="Arial" pitchFamily="34" charset="0"/>
                <a:cs typeface="Times New Roman" pitchFamily="18" charset="0"/>
              </a:rPr>
              <a:t>АДМИНИСТАЦИЯ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2-х этажное, кирпичное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Тел.: 8(832-68)</a:t>
            </a:r>
          </a:p>
          <a:p>
            <a:pPr algn="ctr" defTabSz="1494339"/>
            <a:r>
              <a:rPr lang="ru-RU" sz="400" dirty="0">
                <a:latin typeface="Arial" pitchFamily="34" charset="0"/>
              </a:rPr>
              <a:t>92-816</a:t>
            </a:r>
          </a:p>
        </p:txBody>
      </p:sp>
      <p:pic>
        <p:nvPicPr>
          <p:cNvPr id="34464" name="AutoShape 820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66759" y="5888492"/>
            <a:ext cx="544286" cy="326571"/>
          </a:xfrm>
          <a:prstGeom prst="rect">
            <a:avLst/>
          </a:prstGeom>
          <a:noFill/>
        </p:spPr>
      </p:pic>
      <p:sp>
        <p:nvSpPr>
          <p:cNvPr id="34465" name="Text Box 673"/>
          <p:cNvSpPr txBox="1">
            <a:spLocks noChangeArrowheads="1"/>
          </p:cNvSpPr>
          <p:nvPr/>
        </p:nvSpPr>
        <p:spPr bwMode="auto">
          <a:xfrm>
            <a:off x="4325938" y="5834063"/>
            <a:ext cx="749279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Филиал </a:t>
            </a:r>
          </a:p>
          <a:p>
            <a:pPr algn="ctr" defTabSz="1494339"/>
            <a:r>
              <a:rPr lang="ru-RU" sz="400" u="sng" dirty="0">
                <a:cs typeface="Times New Roman" pitchFamily="18" charset="0"/>
              </a:rPr>
              <a:t>Сбербанка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92-874</a:t>
            </a:r>
          </a:p>
        </p:txBody>
      </p:sp>
      <p:pic>
        <p:nvPicPr>
          <p:cNvPr id="34466" name="AutoShape 820"/>
          <p:cNvPicPr>
            <a:picLocks noChangeArrowheads="1"/>
          </p:cNvPicPr>
          <p:nvPr/>
        </p:nvPicPr>
        <p:blipFill>
          <a:blip r:embed="rId12" cstate="print"/>
          <a:srcRect t="37500" r="38609"/>
          <a:stretch>
            <a:fillRect/>
          </a:stretch>
        </p:blipFill>
        <p:spPr bwMode="auto">
          <a:xfrm>
            <a:off x="3278188" y="5888492"/>
            <a:ext cx="435429" cy="326571"/>
          </a:xfrm>
          <a:prstGeom prst="rect">
            <a:avLst/>
          </a:prstGeom>
          <a:noFill/>
        </p:spPr>
      </p:pic>
      <p:sp>
        <p:nvSpPr>
          <p:cNvPr id="34467" name="Text Box 675"/>
          <p:cNvSpPr txBox="1">
            <a:spLocks noChangeArrowheads="1"/>
          </p:cNvSpPr>
          <p:nvPr/>
        </p:nvSpPr>
        <p:spPr bwMode="auto">
          <a:xfrm rot="267336">
            <a:off x="3006045" y="5213443"/>
            <a:ext cx="707571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Магазин ЧП Ивченко</a:t>
            </a:r>
          </a:p>
          <a:p>
            <a:pPr algn="ctr" defTabSz="1494339"/>
            <a:r>
              <a:rPr lang="ru-RU" sz="400" dirty="0"/>
              <a:t>Режим работы:</a:t>
            </a:r>
          </a:p>
          <a:p>
            <a:pPr algn="ctr" defTabSz="1494339"/>
            <a:r>
              <a:rPr lang="ru-RU" sz="400" dirty="0"/>
              <a:t>с 9-00 до 20-00</a:t>
            </a:r>
            <a:endParaRPr lang="ru-RU" sz="400" i="1" dirty="0"/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</p:txBody>
      </p:sp>
      <p:cxnSp>
        <p:nvCxnSpPr>
          <p:cNvPr id="34468" name="AutoShape 185"/>
          <p:cNvCxnSpPr>
            <a:cxnSpLocks noChangeShapeType="1"/>
            <a:stCxn id="34430" idx="0"/>
            <a:endCxn id="34430" idx="2"/>
          </p:cNvCxnSpPr>
          <p:nvPr/>
        </p:nvCxnSpPr>
        <p:spPr bwMode="auto">
          <a:xfrm>
            <a:off x="3571875" y="5725206"/>
            <a:ext cx="0" cy="172357"/>
          </a:xfrm>
          <a:prstGeom prst="straightConnector1">
            <a:avLst/>
          </a:prstGeom>
          <a:noFill/>
          <a:ln w="9525">
            <a:solidFill>
              <a:srgbClr val="095CB7"/>
            </a:solidFill>
            <a:prstDash val="dash"/>
            <a:round/>
            <a:headEnd/>
            <a:tailEnd/>
          </a:ln>
        </p:spPr>
      </p:cxnSp>
      <p:pic>
        <p:nvPicPr>
          <p:cNvPr id="34469" name="AutoShape 820"/>
          <p:cNvPicPr>
            <a:picLocks noChangeArrowheads="1"/>
          </p:cNvPicPr>
          <p:nvPr/>
        </p:nvPicPr>
        <p:blipFill>
          <a:blip r:embed="rId3"/>
          <a:srcRect r="38782" b="24568"/>
          <a:stretch>
            <a:fillRect/>
          </a:stretch>
        </p:blipFill>
        <p:spPr bwMode="auto">
          <a:xfrm rot="1360">
            <a:off x="3495902" y="5235349"/>
            <a:ext cx="433161" cy="494393"/>
          </a:xfrm>
          <a:prstGeom prst="rect">
            <a:avLst/>
          </a:prstGeom>
          <a:noFill/>
        </p:spPr>
      </p:pic>
      <p:sp>
        <p:nvSpPr>
          <p:cNvPr id="34470" name="Text Box 678"/>
          <p:cNvSpPr txBox="1">
            <a:spLocks noChangeArrowheads="1"/>
          </p:cNvSpPr>
          <p:nvPr/>
        </p:nvSpPr>
        <p:spPr bwMode="auto">
          <a:xfrm>
            <a:off x="3387045" y="5180920"/>
            <a:ext cx="653143" cy="5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КЛУБ </a:t>
            </a:r>
            <a:r>
              <a:rPr lang="ru-RU" sz="400" dirty="0">
                <a:cs typeface="Times New Roman" pitchFamily="18" charset="0"/>
              </a:rPr>
              <a:t>вместимость:200 чел.2-х 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 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92-816</a:t>
            </a:r>
          </a:p>
        </p:txBody>
      </p:sp>
      <p:sp>
        <p:nvSpPr>
          <p:cNvPr id="34471" name="Text Box 679"/>
          <p:cNvSpPr txBox="1">
            <a:spLocks noChangeArrowheads="1"/>
          </p:cNvSpPr>
          <p:nvPr/>
        </p:nvSpPr>
        <p:spPr bwMode="auto">
          <a:xfrm>
            <a:off x="3169331" y="5865813"/>
            <a:ext cx="653143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АТС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92-847</a:t>
            </a:r>
          </a:p>
        </p:txBody>
      </p:sp>
      <p:pic>
        <p:nvPicPr>
          <p:cNvPr id="34472" name="AutoShape 820"/>
          <p:cNvPicPr>
            <a:picLocks noChangeArrowheads="1"/>
          </p:cNvPicPr>
          <p:nvPr/>
        </p:nvPicPr>
        <p:blipFill>
          <a:blip r:embed="rId13"/>
          <a:srcRect t="37500" r="38609"/>
          <a:stretch>
            <a:fillRect/>
          </a:stretch>
        </p:blipFill>
        <p:spPr bwMode="auto">
          <a:xfrm>
            <a:off x="4366759" y="6487206"/>
            <a:ext cx="381000" cy="381000"/>
          </a:xfrm>
          <a:prstGeom prst="rect">
            <a:avLst/>
          </a:prstGeom>
          <a:noFill/>
        </p:spPr>
      </p:pic>
      <p:sp>
        <p:nvSpPr>
          <p:cNvPr id="34473" name="Rectangle 84"/>
          <p:cNvSpPr>
            <a:spLocks noChangeArrowheads="1"/>
          </p:cNvSpPr>
          <p:nvPr/>
        </p:nvSpPr>
        <p:spPr bwMode="auto">
          <a:xfrm rot="10800000">
            <a:off x="4475616" y="6269491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474" name="AutoShape 180"/>
          <p:cNvCxnSpPr>
            <a:cxnSpLocks noChangeShapeType="1"/>
          </p:cNvCxnSpPr>
          <p:nvPr/>
        </p:nvCxnSpPr>
        <p:spPr bwMode="auto">
          <a:xfrm>
            <a:off x="4584473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4475" name="Rectangle 84"/>
          <p:cNvSpPr>
            <a:spLocks noChangeArrowheads="1"/>
          </p:cNvSpPr>
          <p:nvPr/>
        </p:nvSpPr>
        <p:spPr bwMode="auto">
          <a:xfrm rot="10800000">
            <a:off x="4203473" y="6269491"/>
            <a:ext cx="226786" cy="86179"/>
          </a:xfrm>
          <a:prstGeom prst="rect">
            <a:avLst/>
          </a:prstGeom>
          <a:solidFill>
            <a:srgbClr val="996600"/>
          </a:solidFill>
          <a:ln w="9525">
            <a:solidFill>
              <a:srgbClr val="00B050"/>
            </a:solidFill>
            <a:prstDash val="dashDot"/>
            <a:miter lim="800000"/>
            <a:headEnd/>
            <a:tailEnd/>
          </a:ln>
        </p:spPr>
        <p:txBody>
          <a:bodyPr rot="10800000" wrap="none" lIns="65306" tIns="32653" rIns="65306" bIns="32653" anchor="ctr"/>
          <a:lstStyle/>
          <a:p>
            <a:endParaRPr lang="ru-RU" dirty="0">
              <a:latin typeface="Arial" pitchFamily="34" charset="0"/>
            </a:endParaRPr>
          </a:p>
        </p:txBody>
      </p:sp>
      <p:cxnSp>
        <p:nvCxnSpPr>
          <p:cNvPr id="34476" name="AutoShape 180"/>
          <p:cNvCxnSpPr>
            <a:cxnSpLocks noChangeShapeType="1"/>
          </p:cNvCxnSpPr>
          <p:nvPr/>
        </p:nvCxnSpPr>
        <p:spPr bwMode="auto">
          <a:xfrm>
            <a:off x="4312331" y="6269492"/>
            <a:ext cx="4536" cy="83911"/>
          </a:xfrm>
          <a:prstGeom prst="straightConnector1">
            <a:avLst/>
          </a:prstGeom>
          <a:noFill/>
          <a:ln w="9525">
            <a:solidFill>
              <a:srgbClr val="00CC66"/>
            </a:solidFill>
            <a:prstDash val="dash"/>
            <a:round/>
            <a:headEnd/>
            <a:tailEnd/>
          </a:ln>
        </p:spPr>
      </p:cxnSp>
      <p:sp>
        <p:nvSpPr>
          <p:cNvPr id="34477" name="Text Box 260"/>
          <p:cNvSpPr txBox="1">
            <a:spLocks noChangeArrowheads="1"/>
          </p:cNvSpPr>
          <p:nvPr/>
        </p:nvSpPr>
        <p:spPr bwMode="auto">
          <a:xfrm>
            <a:off x="4856616" y="5398634"/>
            <a:ext cx="163286" cy="2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000" dirty="0">
                <a:latin typeface="Arial" pitchFamily="34" charset="0"/>
              </a:rPr>
              <a:t>1</a:t>
            </a:r>
          </a:p>
        </p:txBody>
      </p:sp>
      <p:sp>
        <p:nvSpPr>
          <p:cNvPr id="34478" name="Text Box 686"/>
          <p:cNvSpPr txBox="1">
            <a:spLocks noChangeArrowheads="1"/>
          </p:cNvSpPr>
          <p:nvPr/>
        </p:nvSpPr>
        <p:spPr bwMode="auto">
          <a:xfrm>
            <a:off x="4203474" y="6487206"/>
            <a:ext cx="707571" cy="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1304" tIns="65652" rIns="131304" bIns="65652">
            <a:spAutoFit/>
          </a:bodyPr>
          <a:lstStyle/>
          <a:p>
            <a:pPr algn="ctr" defTabSz="1494339"/>
            <a:r>
              <a:rPr lang="ru-RU" sz="400" u="sng" dirty="0">
                <a:cs typeface="Times New Roman" pitchFamily="18" charset="0"/>
              </a:rPr>
              <a:t>ФАП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1-этажное, 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кирпичное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Тел.:8(832-68)</a:t>
            </a:r>
          </a:p>
          <a:p>
            <a:pPr algn="ctr" defTabSz="1494339"/>
            <a:r>
              <a:rPr lang="ru-RU" sz="400" dirty="0">
                <a:cs typeface="Times New Roman" pitchFamily="18" charset="0"/>
              </a:rPr>
              <a:t>92-812</a:t>
            </a:r>
            <a:endParaRPr lang="ru-RU" sz="400" i="1" dirty="0">
              <a:cs typeface="Times New Roman" pitchFamily="18" charset="0"/>
            </a:endParaRPr>
          </a:p>
        </p:txBody>
      </p:sp>
      <p:sp>
        <p:nvSpPr>
          <p:cNvPr id="34479" name="Freeform 687"/>
          <p:cNvSpPr>
            <a:spLocks/>
          </p:cNvSpPr>
          <p:nvPr/>
        </p:nvSpPr>
        <p:spPr bwMode="auto">
          <a:xfrm>
            <a:off x="530679" y="2906260"/>
            <a:ext cx="2109107" cy="2932339"/>
          </a:xfrm>
          <a:custGeom>
            <a:avLst/>
            <a:gdLst/>
            <a:ahLst/>
            <a:cxnLst>
              <a:cxn ang="0">
                <a:pos x="643" y="227"/>
              </a:cxn>
              <a:cxn ang="0">
                <a:pos x="1051" y="816"/>
              </a:cxn>
              <a:cxn ang="0">
                <a:pos x="597" y="1497"/>
              </a:cxn>
              <a:cxn ang="0">
                <a:pos x="189" y="1361"/>
              </a:cxn>
              <a:cxn ang="0">
                <a:pos x="53" y="499"/>
              </a:cxn>
              <a:cxn ang="0">
                <a:pos x="507" y="45"/>
              </a:cxn>
              <a:cxn ang="0">
                <a:pos x="643" y="227"/>
              </a:cxn>
            </a:cxnLst>
            <a:rect l="0" t="0" r="r" b="b"/>
            <a:pathLst>
              <a:path w="1059" h="1588">
                <a:moveTo>
                  <a:pt x="643" y="227"/>
                </a:moveTo>
                <a:cubicBezTo>
                  <a:pt x="734" y="356"/>
                  <a:pt x="1059" y="604"/>
                  <a:pt x="1051" y="816"/>
                </a:cubicBezTo>
                <a:cubicBezTo>
                  <a:pt x="1043" y="1028"/>
                  <a:pt x="741" y="1406"/>
                  <a:pt x="597" y="1497"/>
                </a:cubicBezTo>
                <a:cubicBezTo>
                  <a:pt x="453" y="1588"/>
                  <a:pt x="280" y="1527"/>
                  <a:pt x="189" y="1361"/>
                </a:cubicBezTo>
                <a:cubicBezTo>
                  <a:pt x="98" y="1195"/>
                  <a:pt x="0" y="718"/>
                  <a:pt x="53" y="499"/>
                </a:cubicBezTo>
                <a:cubicBezTo>
                  <a:pt x="106" y="280"/>
                  <a:pt x="401" y="90"/>
                  <a:pt x="507" y="45"/>
                </a:cubicBezTo>
                <a:cubicBezTo>
                  <a:pt x="613" y="0"/>
                  <a:pt x="552" y="98"/>
                  <a:pt x="643" y="227"/>
                </a:cubicBezTo>
                <a:close/>
              </a:path>
            </a:pathLst>
          </a:custGeom>
          <a:solidFill>
            <a:srgbClr val="1B55F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65306" tIns="32653" rIns="65306" bIns="32653"/>
          <a:lstStyle/>
          <a:p>
            <a:endParaRPr lang="ru-RU"/>
          </a:p>
        </p:txBody>
      </p:sp>
      <p:sp>
        <p:nvSpPr>
          <p:cNvPr id="34480" name="Text Box 107"/>
          <p:cNvSpPr txBox="1">
            <a:spLocks noChangeArrowheads="1"/>
          </p:cNvSpPr>
          <p:nvPr/>
        </p:nvSpPr>
        <p:spPr bwMode="auto">
          <a:xfrm>
            <a:off x="817563" y="3480027"/>
            <a:ext cx="1028473" cy="4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Arial" pitchFamily="34" charset="0"/>
              </a:rPr>
              <a:t>ОЗЕРО Медвежье</a:t>
            </a:r>
          </a:p>
        </p:txBody>
      </p:sp>
      <p:graphicFrame>
        <p:nvGraphicFramePr>
          <p:cNvPr id="34518" name="Group 726"/>
          <p:cNvGraphicFramePr>
            <a:graphicFrameLocks noGrp="1"/>
          </p:cNvGraphicFramePr>
          <p:nvPr/>
        </p:nvGraphicFramePr>
        <p:xfrm>
          <a:off x="6989536" y="2039938"/>
          <a:ext cx="2000250" cy="705895"/>
        </p:xfrm>
        <a:graphic>
          <a:graphicData uri="http://schemas.openxmlformats.org/drawingml/2006/table">
            <a:tbl>
              <a:tblPr/>
              <a:tblGrid>
                <a:gridCol w="1406071"/>
                <a:gridCol w="594179"/>
              </a:tblGrid>
              <a:tr h="340769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Сведения по объектам ЖКХ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сельского поселения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Наименование объекта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Количество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электрокотел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531" name="Group 739"/>
          <p:cNvGraphicFramePr>
            <a:graphicFrameLocks noGrp="1"/>
          </p:cNvGraphicFramePr>
          <p:nvPr/>
        </p:nvGraphicFramePr>
        <p:xfrm>
          <a:off x="1" y="4098018"/>
          <a:ext cx="2818946" cy="1299620"/>
        </p:xfrm>
        <a:graphic>
          <a:graphicData uri="http://schemas.openxmlformats.org/drawingml/2006/table">
            <a:tbl>
              <a:tblPr/>
              <a:tblGrid>
                <a:gridCol w="1199696"/>
                <a:gridCol w="779009"/>
                <a:gridCol w="840241"/>
              </a:tblGrid>
              <a:tr h="188369"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Таблица вызовов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ПЧ 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75 р.п.Чистоозерное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Пивоваров С.И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91-353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pitchFamily="18" charset="0"/>
                          <a:cs typeface="Times New Roman" pitchFamily="18" charset="0"/>
                        </a:rPr>
                        <a:t>ЕДДС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8741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Электрокотел-КДЦ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Ильющенко В.Г.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 Cyr" pitchFamily="18" charset="0"/>
                        <a:cs typeface="Times New Roman" pitchFamily="18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92-816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267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Электрокотел-ФАП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Оноприенко Н.И.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92-812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464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Электрокотел-школа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 Cyr" pitchFamily="18" charset="0"/>
                        <a:cs typeface="Times New Roman" pitchFamily="18" charset="0"/>
                      </a:endParaRP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Оноприенко Т.П.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92-867</a:t>
                      </a:r>
                    </a:p>
                  </a:txBody>
                  <a:tcPr marL="17984" marR="17984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Овал 167"/>
          <p:cNvSpPr/>
          <p:nvPr/>
        </p:nvSpPr>
        <p:spPr>
          <a:xfrm>
            <a:off x="3851956" y="5229679"/>
            <a:ext cx="251732" cy="2517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167"/>
          <p:cNvSpPr/>
          <p:nvPr/>
        </p:nvSpPr>
        <p:spPr>
          <a:xfrm>
            <a:off x="4777242" y="5383893"/>
            <a:ext cx="251732" cy="2517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167"/>
          <p:cNvSpPr/>
          <p:nvPr/>
        </p:nvSpPr>
        <p:spPr>
          <a:xfrm>
            <a:off x="4623028" y="6103938"/>
            <a:ext cx="251732" cy="2517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562" name="AutoShape 252"/>
          <p:cNvSpPr>
            <a:spLocks noChangeArrowheads="1"/>
          </p:cNvSpPr>
          <p:nvPr/>
        </p:nvSpPr>
        <p:spPr bwMode="auto">
          <a:xfrm>
            <a:off x="5549447" y="4406446"/>
            <a:ext cx="1233714" cy="384600"/>
          </a:xfrm>
          <a:prstGeom prst="wedgeRectCallout">
            <a:avLst>
              <a:gd name="adj1" fmla="val -94944"/>
              <a:gd name="adj2" fmla="val 2178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 err="1">
                <a:cs typeface="Times New Roman" pitchFamily="18" charset="0"/>
              </a:rPr>
              <a:t>Электокотел</a:t>
            </a:r>
            <a:r>
              <a:rPr lang="ru-RU" sz="700" dirty="0">
                <a:cs typeface="Times New Roman" pitchFamily="18" charset="0"/>
              </a:rPr>
              <a:t> - 2шт.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Тип здания: </a:t>
            </a:r>
            <a:r>
              <a:rPr lang="ru-RU" sz="600" i="1" dirty="0" err="1">
                <a:cs typeface="Times New Roman" pitchFamily="18" charset="0"/>
              </a:rPr>
              <a:t>кирп</a:t>
            </a:r>
            <a:r>
              <a:rPr lang="ru-RU" sz="600" i="1" dirty="0">
                <a:cs typeface="Times New Roman" pitchFamily="18" charset="0"/>
              </a:rPr>
              <a:t>. 1этаж.</a:t>
            </a:r>
          </a:p>
          <a:p>
            <a:pPr defTabSz="1278918"/>
            <a:r>
              <a:rPr lang="ru-RU" sz="600" dirty="0" err="1">
                <a:cs typeface="Times New Roman" pitchFamily="18" charset="0"/>
              </a:rPr>
              <a:t>Соц</a:t>
            </a:r>
            <a:r>
              <a:rPr lang="ru-RU" sz="600" dirty="0">
                <a:cs typeface="Times New Roman" pitchFamily="18" charset="0"/>
              </a:rPr>
              <a:t>/важные объекты – 9 шт.</a:t>
            </a:r>
          </a:p>
        </p:txBody>
      </p:sp>
      <p:sp>
        <p:nvSpPr>
          <p:cNvPr id="34564" name="AutoShape 252"/>
          <p:cNvSpPr>
            <a:spLocks noChangeArrowheads="1"/>
          </p:cNvSpPr>
          <p:nvPr/>
        </p:nvSpPr>
        <p:spPr bwMode="auto">
          <a:xfrm>
            <a:off x="5754688" y="5023304"/>
            <a:ext cx="1233714" cy="384600"/>
          </a:xfrm>
          <a:prstGeom prst="wedgeRectCallout">
            <a:avLst>
              <a:gd name="adj1" fmla="val -124722"/>
              <a:gd name="adj2" fmla="val 2559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 err="1">
                <a:cs typeface="Times New Roman" pitchFamily="18" charset="0"/>
              </a:rPr>
              <a:t>Электокотел</a:t>
            </a:r>
            <a:r>
              <a:rPr lang="ru-RU" sz="700" dirty="0">
                <a:cs typeface="Times New Roman" pitchFamily="18" charset="0"/>
              </a:rPr>
              <a:t> - 1шт.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Тип здания: </a:t>
            </a:r>
            <a:r>
              <a:rPr lang="ru-RU" sz="600" i="1" dirty="0" err="1">
                <a:cs typeface="Times New Roman" pitchFamily="18" charset="0"/>
              </a:rPr>
              <a:t>кирп</a:t>
            </a:r>
            <a:r>
              <a:rPr lang="ru-RU" sz="600" i="1" dirty="0">
                <a:cs typeface="Times New Roman" pitchFamily="18" charset="0"/>
              </a:rPr>
              <a:t>. 1этаж.</a:t>
            </a:r>
          </a:p>
          <a:p>
            <a:pPr defTabSz="1278918"/>
            <a:r>
              <a:rPr lang="ru-RU" sz="600" dirty="0" err="1">
                <a:cs typeface="Times New Roman" pitchFamily="18" charset="0"/>
              </a:rPr>
              <a:t>Соц</a:t>
            </a:r>
            <a:r>
              <a:rPr lang="ru-RU" sz="600" dirty="0">
                <a:cs typeface="Times New Roman" pitchFamily="18" charset="0"/>
              </a:rPr>
              <a:t>/важные объекты – 1 шт.</a:t>
            </a:r>
          </a:p>
        </p:txBody>
      </p:sp>
      <p:sp>
        <p:nvSpPr>
          <p:cNvPr id="34565" name="AutoShape 252"/>
          <p:cNvSpPr>
            <a:spLocks noChangeArrowheads="1"/>
          </p:cNvSpPr>
          <p:nvPr/>
        </p:nvSpPr>
        <p:spPr bwMode="auto">
          <a:xfrm>
            <a:off x="3697742" y="4045857"/>
            <a:ext cx="1233714" cy="384600"/>
          </a:xfrm>
          <a:prstGeom prst="wedgeRectCallout">
            <a:avLst>
              <a:gd name="adj1" fmla="val -26560"/>
              <a:gd name="adj2" fmla="val 2571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21" tIns="45660" rIns="91321" bIns="45660">
            <a:spAutoFit/>
          </a:bodyPr>
          <a:lstStyle/>
          <a:p>
            <a:pPr algn="ctr" defTabSz="1278918"/>
            <a:r>
              <a:rPr lang="ru-RU" sz="700" dirty="0" err="1">
                <a:cs typeface="Times New Roman" pitchFamily="18" charset="0"/>
              </a:rPr>
              <a:t>Электокотел</a:t>
            </a:r>
            <a:r>
              <a:rPr lang="ru-RU" sz="700" dirty="0">
                <a:cs typeface="Times New Roman" pitchFamily="18" charset="0"/>
              </a:rPr>
              <a:t> - 2шт.</a:t>
            </a:r>
          </a:p>
          <a:p>
            <a:pPr algn="ctr" defTabSz="1278918"/>
            <a:r>
              <a:rPr lang="ru-RU" sz="600" i="1" dirty="0">
                <a:cs typeface="Times New Roman" pitchFamily="18" charset="0"/>
              </a:rPr>
              <a:t>Тип здания: </a:t>
            </a:r>
            <a:r>
              <a:rPr lang="ru-RU" sz="600" i="1" dirty="0" err="1">
                <a:cs typeface="Times New Roman" pitchFamily="18" charset="0"/>
              </a:rPr>
              <a:t>кирп</a:t>
            </a:r>
            <a:r>
              <a:rPr lang="ru-RU" sz="600" i="1" dirty="0">
                <a:cs typeface="Times New Roman" pitchFamily="18" charset="0"/>
              </a:rPr>
              <a:t>. 2-х этаж.</a:t>
            </a:r>
          </a:p>
          <a:p>
            <a:pPr defTabSz="1278918"/>
            <a:r>
              <a:rPr lang="ru-RU" sz="600" dirty="0" err="1">
                <a:cs typeface="Times New Roman" pitchFamily="18" charset="0"/>
              </a:rPr>
              <a:t>Соц</a:t>
            </a:r>
            <a:r>
              <a:rPr lang="ru-RU" sz="600" dirty="0">
                <a:cs typeface="Times New Roman" pitchFamily="18" charset="0"/>
              </a:rPr>
              <a:t>/важные объекты – 1 шт.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2912</Words>
  <Application>Microsoft Office PowerPoint</Application>
  <PresentationFormat>Экран (4:3)</PresentationFormat>
  <Paragraphs>660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РИСКИ ВОЗНИКНОВЕНИЯ ТЕХНОГЕННЫХ ЧС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2012-10-17T05:48:08Z</dcterms:created>
  <dcterms:modified xsi:type="dcterms:W3CDTF">2012-10-17T06:00:30Z</dcterms:modified>
</cp:coreProperties>
</file>